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</p:sldMasterIdLst>
  <p:notesMasterIdLst>
    <p:notesMasterId r:id="rId75"/>
  </p:notesMasterIdLst>
  <p:sldIdLst>
    <p:sldId id="497" r:id="rId6"/>
    <p:sldId id="1150" r:id="rId7"/>
    <p:sldId id="1246" r:id="rId8"/>
    <p:sldId id="1240" r:id="rId9"/>
    <p:sldId id="1247" r:id="rId10"/>
    <p:sldId id="1151" r:id="rId11"/>
    <p:sldId id="257" r:id="rId12"/>
    <p:sldId id="1154" r:id="rId13"/>
    <p:sldId id="1248" r:id="rId14"/>
    <p:sldId id="2905" r:id="rId15"/>
    <p:sldId id="1158" r:id="rId16"/>
    <p:sldId id="1160" r:id="rId17"/>
    <p:sldId id="2897" r:id="rId18"/>
    <p:sldId id="1174" r:id="rId19"/>
    <p:sldId id="2900" r:id="rId20"/>
    <p:sldId id="1162" r:id="rId21"/>
    <p:sldId id="1161" r:id="rId22"/>
    <p:sldId id="1169" r:id="rId23"/>
    <p:sldId id="2895" r:id="rId24"/>
    <p:sldId id="1164" r:id="rId25"/>
    <p:sldId id="2901" r:id="rId26"/>
    <p:sldId id="1179" r:id="rId27"/>
    <p:sldId id="1170" r:id="rId28"/>
    <p:sldId id="1192" r:id="rId29"/>
    <p:sldId id="1183" r:id="rId30"/>
    <p:sldId id="1185" r:id="rId31"/>
    <p:sldId id="1184" r:id="rId32"/>
    <p:sldId id="1187" r:id="rId33"/>
    <p:sldId id="1186" r:id="rId34"/>
    <p:sldId id="1188" r:id="rId35"/>
    <p:sldId id="1189" r:id="rId36"/>
    <p:sldId id="1173" r:id="rId37"/>
    <p:sldId id="1190" r:id="rId38"/>
    <p:sldId id="1180" r:id="rId39"/>
    <p:sldId id="1178" r:id="rId40"/>
    <p:sldId id="1175" r:id="rId41"/>
    <p:sldId id="1182" r:id="rId42"/>
    <p:sldId id="1181" r:id="rId43"/>
    <p:sldId id="1177" r:id="rId44"/>
    <p:sldId id="1176" r:id="rId45"/>
    <p:sldId id="2902" r:id="rId46"/>
    <p:sldId id="1198" r:id="rId47"/>
    <p:sldId id="1202" r:id="rId48"/>
    <p:sldId id="2907" r:id="rId49"/>
    <p:sldId id="1207" r:id="rId50"/>
    <p:sldId id="2908" r:id="rId51"/>
    <p:sldId id="2906" r:id="rId52"/>
    <p:sldId id="1208" r:id="rId53"/>
    <p:sldId id="2903" r:id="rId54"/>
    <p:sldId id="1205" r:id="rId55"/>
    <p:sldId id="2899" r:id="rId56"/>
    <p:sldId id="1206" r:id="rId57"/>
    <p:sldId id="1191" r:id="rId58"/>
    <p:sldId id="1194" r:id="rId59"/>
    <p:sldId id="1195" r:id="rId60"/>
    <p:sldId id="1193" r:id="rId61"/>
    <p:sldId id="2904" r:id="rId62"/>
    <p:sldId id="1233" r:id="rId63"/>
    <p:sldId id="1236" r:id="rId64"/>
    <p:sldId id="1237" r:id="rId65"/>
    <p:sldId id="1238" r:id="rId66"/>
    <p:sldId id="1234" r:id="rId67"/>
    <p:sldId id="1197" r:id="rId68"/>
    <p:sldId id="1159" r:id="rId69"/>
    <p:sldId id="1165" r:id="rId70"/>
    <p:sldId id="1167" r:id="rId71"/>
    <p:sldId id="1242" r:id="rId72"/>
    <p:sldId id="1166" r:id="rId73"/>
    <p:sldId id="2894" r:id="rId7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Lucida Console" panose="020B0609040504020204" pitchFamily="49" charset="0"/>
      <p:regular r:id="rId80"/>
    </p:embeddedFont>
    <p:embeddedFont>
      <p:font typeface="Robot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42" autoAdjust="0"/>
  </p:normalViewPr>
  <p:slideViewPr>
    <p:cSldViewPr snapToGrid="0">
      <p:cViewPr varScale="1">
        <p:scale>
          <a:sx n="91" d="100"/>
          <a:sy n="91" d="100"/>
        </p:scale>
        <p:origin x="113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7.fntdata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graal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raalvm.org/docs/reference-manual/tools/" TargetMode="External"/><Relationship Id="rId5" Type="http://schemas.openxmlformats.org/officeDocument/2006/relationships/hyperlink" Target="https://www.graalvm.org/docs/reference-manual/tools/#visual-studio-code-extensions-for-graalvm" TargetMode="External"/><Relationship Id="rId4" Type="http://schemas.openxmlformats.org/officeDocument/2006/relationships/hyperlink" Target="https://github.com/oracle/graal/tree/master/vscode/graalv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multi-threaded-java-javascript-language-interoperability-in-graalvm-2f19c1f9c37b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updates-on-class-initialization-in-graalvm-native-image-generation-c61faca461f7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sdk/javadoc/org/graalvm/nativeimage/hosted/Feature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tools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alV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graa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https://visualvm.github.io/graal.html</a:t>
            </a:r>
            <a:endParaRPr lang="nl-NL" dirty="0"/>
          </a:p>
          <a:p>
            <a:r>
              <a:rPr lang="nl-NL" dirty="0">
                <a:hlinkClick r:id="rId4"/>
              </a:rPr>
              <a:t>https://github.com/oracle/graal/tree/master/vscode/graalvm</a:t>
            </a:r>
            <a:endParaRPr lang="nl-NL" dirty="0"/>
          </a:p>
          <a:p>
            <a:r>
              <a:rPr lang="nl-NL" dirty="0">
                <a:hlinkClick r:id="rId5"/>
              </a:rPr>
              <a:t>https://www.graalvm.org/docs/reference-manual/tools/#visual-studio-code-extensions-for-graalvm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6"/>
              </a:rPr>
              <a:t>https://www.graalvm.org/docs/reference-manual/tools/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0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180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06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837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3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47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580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254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035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8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Overview</a:t>
            </a:r>
            <a:r>
              <a:rPr lang="nl-NL"/>
              <a:t> of </a:t>
            </a:r>
            <a:r>
              <a:rPr lang="nl-NL" err="1"/>
              <a:t>main</a:t>
            </a:r>
            <a:r>
              <a:rPr lang="nl-NL"/>
              <a:t> </a:t>
            </a:r>
            <a:r>
              <a:rPr lang="nl-NL" err="1"/>
              <a:t>themes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topics</a:t>
            </a:r>
          </a:p>
          <a:p>
            <a:r>
              <a:rPr lang="nl-NL"/>
              <a:t>(</a:t>
            </a:r>
            <a:r>
              <a:rPr lang="nl-NL" err="1"/>
              <a:t>instead</a:t>
            </a:r>
            <a:r>
              <a:rPr lang="nl-NL"/>
              <a:t> of boring list of </a:t>
            </a:r>
            <a:r>
              <a:rPr lang="nl-NL" err="1"/>
              <a:t>all</a:t>
            </a:r>
            <a:r>
              <a:rPr lang="nl-NL"/>
              <a:t> topics in </a:t>
            </a:r>
            <a:r>
              <a:rPr lang="nl-NL" err="1"/>
              <a:t>the</a:t>
            </a:r>
            <a:r>
              <a:rPr lang="nl-NL"/>
              <a:t> agenda)</a:t>
            </a:r>
          </a:p>
          <a:p>
            <a:r>
              <a:rPr lang="nl-NL"/>
              <a:t>We </a:t>
            </a:r>
            <a:r>
              <a:rPr lang="nl-NL" err="1"/>
              <a:t>can</a:t>
            </a:r>
            <a:r>
              <a:rPr lang="nl-NL"/>
              <a:t> make </a:t>
            </a:r>
            <a:r>
              <a:rPr lang="nl-NL" err="1"/>
              <a:t>this</a:t>
            </a:r>
            <a:r>
              <a:rPr lang="nl-NL"/>
              <a:t> slide </a:t>
            </a:r>
            <a:r>
              <a:rPr lang="nl-NL" err="1"/>
              <a:t>build</a:t>
            </a:r>
            <a:r>
              <a:rPr lang="nl-NL"/>
              <a:t> –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indicate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order of </a:t>
            </a:r>
            <a:r>
              <a:rPr lang="nl-NL" err="1"/>
              <a:t>the</a:t>
            </a:r>
            <a:r>
              <a:rPr lang="nl-NL"/>
              <a:t> topics</a:t>
            </a:r>
          </a:p>
          <a:p>
            <a:endParaRPr lang="nl-NL"/>
          </a:p>
          <a:p>
            <a:r>
              <a:rPr lang="nl-NL"/>
              <a:t>High-performance modern Java</a:t>
            </a:r>
          </a:p>
          <a:p>
            <a:r>
              <a:rPr lang="nl-NL"/>
              <a:t>Low-footprint, </a:t>
            </a:r>
            <a:r>
              <a:rPr lang="nl-NL" err="1"/>
              <a:t>fast</a:t>
            </a:r>
            <a:r>
              <a:rPr lang="nl-NL"/>
              <a:t>-startup Java</a:t>
            </a:r>
          </a:p>
          <a:p>
            <a:r>
              <a:rPr lang="nl-NL"/>
              <a:t>Combine </a:t>
            </a:r>
            <a:r>
              <a:rPr lang="nl-NL" err="1"/>
              <a:t>JavaScript</a:t>
            </a:r>
            <a:r>
              <a:rPr lang="nl-NL"/>
              <a:t>, Java, Ruby, </a:t>
            </a:r>
            <a:r>
              <a:rPr lang="nl-NL" err="1"/>
              <a:t>and</a:t>
            </a:r>
            <a:r>
              <a:rPr lang="nl-NL"/>
              <a:t> R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07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8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29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Multi-threaded Java ←→JavaScript language interoperability in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</a:t>
            </a: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nl-NL">
                <a:hlinkClick r:id="rId3"/>
              </a:rPr>
              <a:t>https://medium.com/graalvm/multi-threaded-java-javascript-language-interoperability-in-graalvm-2f19c1f9c37b</a:t>
            </a:r>
            <a:endParaRPr lang="nl-NL"/>
          </a:p>
          <a:p>
            <a:r>
              <a:rPr lang="nl-NL" err="1"/>
              <a:t>Example</a:t>
            </a:r>
            <a:r>
              <a:rPr lang="nl-NL"/>
              <a:t> of JS </a:t>
            </a:r>
            <a:r>
              <a:rPr lang="nl-NL" err="1"/>
              <a:t>calling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of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worker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communicate</a:t>
            </a:r>
            <a:r>
              <a:rPr lang="nl-NL"/>
              <a:t> (background) events </a:t>
            </a:r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JS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6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68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4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588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91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008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42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74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0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333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72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5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https://medium.com/graalvm/updates-on-class-initialization-in-graalvm-native-image-generation-c61faca461f7</a:t>
            </a:r>
            <a:endParaRPr lang="nl-NL" dirty="0"/>
          </a:p>
          <a:p>
            <a:r>
              <a:rPr lang="nl-NL" dirty="0">
                <a:hlinkClick r:id="rId4"/>
              </a:rPr>
              <a:t>https://www.graalvm.org/sdk/javadoc/org/graalvm/nativeimage/hosted/Feature.html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8396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270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555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40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203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220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62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213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1128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10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241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https://www.graalvm.org/docs/reference-manual/tools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74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2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https://en.wikipedia.org/wiki/GraalVM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8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2123aab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2123aab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622123aab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https://openjdk.java.net/projects/graal/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04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jpe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stackoverflow.com/questions/11838369/where-can-i-find-a-list-of-available-jsr-223-scripting-language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41.jpe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graalvm.org/docs/reference-manual/compatibility/#validator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82.png"/><Relationship Id="rId10" Type="http://schemas.openxmlformats.org/officeDocument/2006/relationships/image" Target="../media/image92.png"/><Relationship Id="rId4" Type="http://schemas.openxmlformats.org/officeDocument/2006/relationships/image" Target="../media/image42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39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46.png"/><Relationship Id="rId7" Type="http://schemas.openxmlformats.org/officeDocument/2006/relationships/image" Target="../media/image10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jpeg"/><Relationship Id="rId5" Type="http://schemas.openxmlformats.org/officeDocument/2006/relationships/image" Target="../media/image22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04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10.png"/><Relationship Id="rId4" Type="http://schemas.openxmlformats.org/officeDocument/2006/relationships/image" Target="../media/image49.png"/><Relationship Id="rId9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17" Type="http://schemas.openxmlformats.org/officeDocument/2006/relationships/image" Target="../media/image121.png"/><Relationship Id="rId2" Type="http://schemas.openxmlformats.org/officeDocument/2006/relationships/image" Target="../media/image12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118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GraalVM</a:t>
            </a:r>
            <a:r>
              <a:rPr lang="en-US" dirty="0"/>
              <a:t> Polyglot Programming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471148"/>
            <a:ext cx="575824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14th November 2019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en-NL" sz="13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B158B47E-5B66-49CB-87E8-38B8BB46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5" y="3548372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4689C-76B0-4772-83DB-000B45D5D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3" y="1548000"/>
            <a:ext cx="4062360" cy="23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C96C-8FF7-49C6-9D05-6ED84B36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82E57-7CD3-4E6D-8954-36292986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Debugger </a:t>
            </a:r>
            <a:r>
              <a:rPr lang="nl-NL" dirty="0" err="1"/>
              <a:t>linked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Chrome </a:t>
            </a:r>
            <a:r>
              <a:rPr lang="nl-NL" dirty="0" err="1"/>
              <a:t>DevTools</a:t>
            </a:r>
            <a:endParaRPr lang="nl-NL" dirty="0"/>
          </a:p>
          <a:p>
            <a:r>
              <a:rPr lang="nl-NL" dirty="0"/>
              <a:t>Profiler – </a:t>
            </a:r>
            <a:r>
              <a:rPr lang="nl-NL" dirty="0" err="1"/>
              <a:t>command</a:t>
            </a:r>
            <a:r>
              <a:rPr lang="nl-NL" dirty="0"/>
              <a:t> line CPU Sampler, CPU tracer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Memory tracer</a:t>
            </a:r>
          </a:p>
          <a:p>
            <a:r>
              <a:rPr lang="nl-NL" dirty="0"/>
              <a:t>Graal </a:t>
            </a:r>
            <a:r>
              <a:rPr lang="nl-NL" dirty="0" err="1"/>
              <a:t>VisualVM</a:t>
            </a:r>
            <a:r>
              <a:rPr lang="nl-NL" dirty="0"/>
              <a:t> – Visual CPU Sampler, </a:t>
            </a:r>
            <a:r>
              <a:rPr lang="nl-NL" dirty="0" err="1"/>
              <a:t>Heap</a:t>
            </a:r>
            <a:r>
              <a:rPr lang="nl-NL" dirty="0"/>
              <a:t> Analyzer</a:t>
            </a:r>
          </a:p>
          <a:p>
            <a:pPr lvl="1"/>
            <a:r>
              <a:rPr lang="nl-NL" dirty="0" err="1"/>
              <a:t>Visualizing</a:t>
            </a:r>
            <a:r>
              <a:rPr lang="nl-NL" dirty="0"/>
              <a:t> Java Flight Recorder data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endParaRPr lang="nl-NL" dirty="0"/>
          </a:p>
          <a:p>
            <a:pPr lvl="1"/>
            <a:r>
              <a:rPr lang="en-US" dirty="0"/>
              <a:t>view and inspect interim graph representations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GraalVM</a:t>
            </a:r>
            <a:r>
              <a:rPr lang="en-US" dirty="0"/>
              <a:t> and Truffle compilations</a:t>
            </a:r>
            <a:br>
              <a:rPr lang="en-US" dirty="0"/>
            </a:br>
            <a:endParaRPr lang="nl-NL" dirty="0"/>
          </a:p>
          <a:p>
            <a:r>
              <a:rPr lang="nl-NL" dirty="0"/>
              <a:t>Visual Studio Code </a:t>
            </a:r>
            <a:r>
              <a:rPr lang="nl-NL" dirty="0" err="1"/>
              <a:t>Extensions</a:t>
            </a:r>
            <a:endParaRPr lang="nl-NL" dirty="0"/>
          </a:p>
          <a:p>
            <a:pPr lvl="1"/>
            <a:r>
              <a:rPr lang="nl-NL" dirty="0"/>
              <a:t>Editing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debugging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running on </a:t>
            </a:r>
            <a:r>
              <a:rPr lang="nl-NL" dirty="0" err="1"/>
              <a:t>GraalVM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71A94-7367-4946-882C-4DAF15CE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visualvm.github.io/images/graal_sampler.png">
            <a:extLst>
              <a:ext uri="{FF2B5EF4-FFF2-40B4-BE49-F238E27FC236}">
                <a16:creationId xmlns:a16="http://schemas.microsoft.com/office/drawing/2014/main" id="{AF482BBD-9329-47D5-A8AD-A8CB27F4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1" y="272939"/>
            <a:ext cx="2643983" cy="15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graalvm.org/docs/img/IGV_navigate_to_source.png">
            <a:extLst>
              <a:ext uri="{FF2B5EF4-FFF2-40B4-BE49-F238E27FC236}">
                <a16:creationId xmlns:a16="http://schemas.microsoft.com/office/drawing/2014/main" id="{8AB211F3-7CC2-4E29-8FD1-0155CDD1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0" y="2095848"/>
            <a:ext cx="2643983" cy="13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F8299-C8C3-498D-8008-782E1B30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070" y="3682340"/>
            <a:ext cx="2455986" cy="1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Polyglot Platform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Language </a:t>
            </a:r>
            <a:r>
              <a:rPr lang="nl-NL" dirty="0" err="1">
                <a:latin typeface="Robot"/>
              </a:rPr>
              <a:t>Interoperability</a:t>
            </a:r>
            <a:br>
              <a:rPr lang="nl-NL" dirty="0">
                <a:latin typeface="Robot"/>
              </a:rPr>
            </a:br>
            <a:br>
              <a:rPr lang="nl-NL" dirty="0">
                <a:latin typeface="Robot"/>
              </a:rPr>
            </a:b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8" name="Google Shape;206;g622123aab7_0_86">
            <a:extLst>
              <a:ext uri="{FF2B5EF4-FFF2-40B4-BE49-F238E27FC236}">
                <a16:creationId xmlns:a16="http://schemas.microsoft.com/office/drawing/2014/main" id="{F01F07D9-2CAC-4A62-AE4D-0E1C5244DF94}"/>
              </a:ext>
            </a:extLst>
          </p:cNvPr>
          <p:cNvGrpSpPr/>
          <p:nvPr/>
        </p:nvGrpSpPr>
        <p:grpSpPr>
          <a:xfrm>
            <a:off x="7070475" y="3178220"/>
            <a:ext cx="1137525" cy="1347636"/>
            <a:chOff x="123725" y="140625"/>
            <a:chExt cx="1137525" cy="1347636"/>
          </a:xfrm>
        </p:grpSpPr>
        <p:pic>
          <p:nvPicPr>
            <p:cNvPr id="9" name="Google Shape;207;g622123aab7_0_86" descr="JFALL2015.ai">
              <a:extLst>
                <a:ext uri="{FF2B5EF4-FFF2-40B4-BE49-F238E27FC236}">
                  <a16:creationId xmlns:a16="http://schemas.microsoft.com/office/drawing/2014/main" id="{87ED0BC0-84F1-403E-8C8A-815F338D82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2637" t="25850" r="40989" b="30297"/>
            <a:stretch/>
          </p:blipFill>
          <p:spPr>
            <a:xfrm>
              <a:off x="123725" y="140625"/>
              <a:ext cx="1137525" cy="134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08;g622123aab7_0_86">
              <a:extLst>
                <a:ext uri="{FF2B5EF4-FFF2-40B4-BE49-F238E27FC236}">
                  <a16:creationId xmlns:a16="http://schemas.microsoft.com/office/drawing/2014/main" id="{9CDD9B6C-061E-4269-B77D-99EEF186EE59}"/>
                </a:ext>
              </a:extLst>
            </p:cNvPr>
            <p:cNvSpPr/>
            <p:nvPr/>
          </p:nvSpPr>
          <p:spPr>
            <a:xfrm>
              <a:off x="462700" y="1211361"/>
              <a:ext cx="74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#jfall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3B9D06-FB0E-4A57-9A05-013DB7C2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745" t="35531" r="41578" b="16192"/>
          <a:stretch/>
        </p:blipFill>
        <p:spPr>
          <a:xfrm>
            <a:off x="719999" y="2197916"/>
            <a:ext cx="3029845" cy="16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Why do we have so many languages?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80370A-BD2C-49B1-A613-1A277BEE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9218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64A683C8-D6D7-4071-A278-BA31F8CF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50" y="1001962"/>
            <a:ext cx="48291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1321A77-6AB5-43A6-9269-F51AF20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9" y="304137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ag of France">
            <a:extLst>
              <a:ext uri="{FF2B5EF4-FFF2-40B4-BE49-F238E27FC236}">
                <a16:creationId xmlns:a16="http://schemas.microsoft.com/office/drawing/2014/main" id="{27BAD63B-62B4-47AE-BF08-AD23BBC5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0" y="4197754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lag of Germany">
            <a:extLst>
              <a:ext uri="{FF2B5EF4-FFF2-40B4-BE49-F238E27FC236}">
                <a16:creationId xmlns:a16="http://schemas.microsoft.com/office/drawing/2014/main" id="{9F8AD1E7-3362-4563-BE5A-F13FD409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2" y="3820382"/>
            <a:ext cx="620689" cy="43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lag of Russia">
            <a:extLst>
              <a:ext uri="{FF2B5EF4-FFF2-40B4-BE49-F238E27FC236}">
                <a16:creationId xmlns:a16="http://schemas.microsoft.com/office/drawing/2014/main" id="{73B85F1E-B1E1-4BCF-A451-8F6B5597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05" y="2949276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lag of Bosnia and Herzegovina">
            <a:extLst>
              <a:ext uri="{FF2B5EF4-FFF2-40B4-BE49-F238E27FC236}">
                <a16:creationId xmlns:a16="http://schemas.microsoft.com/office/drawing/2014/main" id="{FAA26182-5629-4A29-ABA5-95DE314D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53" y="238960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lag of the Netherlands">
            <a:extLst>
              <a:ext uri="{FF2B5EF4-FFF2-40B4-BE49-F238E27FC236}">
                <a16:creationId xmlns:a16="http://schemas.microsoft.com/office/drawing/2014/main" id="{577D1D5A-E111-4C06-98F3-907ECC5B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134981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Flag of Indonesia">
            <a:extLst>
              <a:ext uri="{FF2B5EF4-FFF2-40B4-BE49-F238E27FC236}">
                <a16:creationId xmlns:a16="http://schemas.microsoft.com/office/drawing/2014/main" id="{281E747A-090E-4715-AFC7-6298D8AE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2" y="355729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Flag of Italy">
            <a:extLst>
              <a:ext uri="{FF2B5EF4-FFF2-40B4-BE49-F238E27FC236}">
                <a16:creationId xmlns:a16="http://schemas.microsoft.com/office/drawing/2014/main" id="{83E9A23A-3D7E-4C2B-8B3B-8B5701F0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" y="1643119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Flag of Spain">
            <a:extLst>
              <a:ext uri="{FF2B5EF4-FFF2-40B4-BE49-F238E27FC236}">
                <a16:creationId xmlns:a16="http://schemas.microsoft.com/office/drawing/2014/main" id="{75B2BCB8-F542-4DBD-9A29-D2DCFF3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6" y="2438822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000B3CCC-0576-48C7-ABAC-4DFC2982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81" y="330801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5ADC211-70CA-4997-85DB-0B787843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110324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32E17051-FB32-4D8B-A702-D86BA35C7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581270" y="2656248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4583463-B124-47EF-B3FF-4E13514A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12" y="2825999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B45E0800-DF74-4220-A4D6-D06EAC24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5" y="1704741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1F320536-D2DB-441D-86DD-CBD6AD6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54" y="1074626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E06228B-A190-4FE4-9C6A-C54DA2A8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640916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B2DB0BF7-58BC-485F-BAB5-3B9D5AE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05" y="4515081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E18D9CE-FD48-403B-A2B4-4C5D67B3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96" y="1737823"/>
            <a:ext cx="315434" cy="3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FD0E60F0-DF15-4156-B85D-DCF91BFE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53" y="4036569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885946D-A01F-49C6-9205-B1600709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82" y="2056798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5EE3EC18-DB60-49B0-9F77-A26488F4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53" y="394836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s://s14-eu5.startpage.com/wikioimage/20ef2c0cb1bbcf1b532dea0a2cdfdb12.png">
            <a:extLst>
              <a:ext uri="{FF2B5EF4-FFF2-40B4-BE49-F238E27FC236}">
                <a16:creationId xmlns:a16="http://schemas.microsoft.com/office/drawing/2014/main" id="{AF5C2CF4-040C-4E63-AED9-45B57B5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4378886"/>
            <a:ext cx="732128" cy="48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Polyglots – speak and understand many languages 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D1BD1-8A5C-41C7-B3D5-594DE62C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15362" name="Picture 2" descr="Famous Polyglots">
            <a:extLst>
              <a:ext uri="{FF2B5EF4-FFF2-40B4-BE49-F238E27FC236}">
                <a16:creationId xmlns:a16="http://schemas.microsoft.com/office/drawing/2014/main" id="{816EB71A-B8EF-4767-9827-BE40F40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1176038"/>
            <a:ext cx="5490128" cy="30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anciscus in 2015.jpg">
            <a:extLst>
              <a:ext uri="{FF2B5EF4-FFF2-40B4-BE49-F238E27FC236}">
                <a16:creationId xmlns:a16="http://schemas.microsoft.com/office/drawing/2014/main" id="{85E9247A-55C1-4A79-8166-1809DCF0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32" y="195009"/>
            <a:ext cx="1483342" cy="196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2018-12-09 SPD Europadelegiertenkonferenz Frans Timmermans IMG 2814-b.jpg">
            <a:extLst>
              <a:ext uri="{FF2B5EF4-FFF2-40B4-BE49-F238E27FC236}">
                <a16:creationId xmlns:a16="http://schemas.microsoft.com/office/drawing/2014/main" id="{A50711E5-3937-4A37-A417-7E57F660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5" y="2571750"/>
            <a:ext cx="1657356" cy="20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Photograph of an ancient Roman marble sculpture of Cleopatra VII's head as displayed at the Altes Museum in Berlin">
            <a:extLst>
              <a:ext uri="{FF2B5EF4-FFF2-40B4-BE49-F238E27FC236}">
                <a16:creationId xmlns:a16="http://schemas.microsoft.com/office/drawing/2014/main" id="{1F350DFF-4821-4949-9606-2BC4733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47" y="2445066"/>
            <a:ext cx="1614808" cy="21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Runtime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</a:t>
            </a:r>
          </a:p>
          <a:p>
            <a:pPr lvl="1"/>
            <a:r>
              <a:rPr lang="en-US"/>
              <a:t>Java </a:t>
            </a:r>
          </a:p>
          <a:p>
            <a:pPr lvl="1"/>
            <a:r>
              <a:rPr lang="en-US"/>
              <a:t>JVM Languages</a:t>
            </a:r>
          </a:p>
          <a:p>
            <a:pPr lvl="1"/>
            <a:r>
              <a:rPr lang="en-US"/>
              <a:t>Many other languages</a:t>
            </a:r>
          </a:p>
          <a:p>
            <a:pPr lvl="2"/>
            <a:r>
              <a:rPr lang="en-US"/>
              <a:t>Through Truffle produced intermediate code </a:t>
            </a:r>
          </a:p>
          <a:p>
            <a:pPr lvl="2"/>
            <a:r>
              <a:rPr lang="en-US"/>
              <a:t>Including Static Languages through </a:t>
            </a:r>
            <a:r>
              <a:rPr lang="en-US" err="1"/>
              <a:t>Sulong</a:t>
            </a:r>
            <a:r>
              <a:rPr lang="en-US"/>
              <a:t>- an LLVM IR interpreter</a:t>
            </a:r>
            <a:br>
              <a:rPr lang="en-US"/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63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uiExpand="1" build="p"/>
      <p:bldP spid="13" grpId="0" animBg="1"/>
      <p:bldP spid="31" grpId="0"/>
      <p:bldP spid="32" grpId="0"/>
      <p:bldP spid="10" grpId="0" animBg="1"/>
      <p:bldP spid="15" grpId="0"/>
      <p:bldP spid="37" grpId="0" animBg="1"/>
      <p:bldP spid="38" grpId="0" animBg="1"/>
      <p:bldP spid="16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as Polyglot Runtime?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32092" cy="3780000"/>
          </a:xfrm>
        </p:spPr>
        <p:txBody>
          <a:bodyPr/>
          <a:lstStyle/>
          <a:p>
            <a:r>
              <a:rPr lang="en-US" dirty="0"/>
              <a:t>Leverage Java runtime benefits for all language execution</a:t>
            </a:r>
          </a:p>
          <a:p>
            <a:pPr lvl="1"/>
            <a:r>
              <a:rPr lang="en-US" dirty="0"/>
              <a:t>Run Time Optimization from JIT Compiler</a:t>
            </a:r>
          </a:p>
          <a:p>
            <a:pPr lvl="1"/>
            <a:r>
              <a:rPr lang="en-US" dirty="0"/>
              <a:t>(possibly) Run Applications faster</a:t>
            </a:r>
          </a:p>
          <a:p>
            <a:r>
              <a:rPr lang="en-US" dirty="0"/>
              <a:t>Use Polyglot Tools in </a:t>
            </a:r>
            <a:r>
              <a:rPr lang="en-US" dirty="0" err="1"/>
              <a:t>GraalVM</a:t>
            </a:r>
            <a:r>
              <a:rPr lang="en-US" dirty="0"/>
              <a:t> ecosystem for debugging, tracing, profiling, …</a:t>
            </a:r>
          </a:p>
          <a:p>
            <a:r>
              <a:rPr lang="en-US" dirty="0"/>
              <a:t>Achieve seamless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68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frictionless interaction between language contexts</a:t>
            </a:r>
          </a:p>
          <a:p>
            <a:pPr lvl="1"/>
            <a:r>
              <a:rPr lang="en-US" dirty="0"/>
              <a:t>To benefit from the best of all worlds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Call out to ‘other world’ in a native way</a:t>
            </a:r>
          </a:p>
          <a:p>
            <a:pPr lvl="1"/>
            <a:r>
              <a:rPr lang="en-US" dirty="0"/>
              <a:t>Receive response in interpretable format</a:t>
            </a:r>
          </a:p>
          <a:p>
            <a:pPr lvl="1"/>
            <a:r>
              <a:rPr lang="en-US" dirty="0"/>
              <a:t>Minimal hoops to jump through at design time</a:t>
            </a:r>
          </a:p>
          <a:p>
            <a:pPr lvl="1"/>
            <a:r>
              <a:rPr lang="en-US" dirty="0"/>
              <a:t>Minimal performance overhead at run time</a:t>
            </a:r>
          </a:p>
          <a:p>
            <a:pPr lvl="1"/>
            <a:r>
              <a:rPr lang="en-US" dirty="0"/>
              <a:t>Uncomplicated run time environment</a:t>
            </a:r>
          </a:p>
          <a:p>
            <a:pPr lvl="2"/>
            <a:r>
              <a:rPr lang="en-US" dirty="0"/>
              <a:t>Despite multiple runtime execution languages</a:t>
            </a:r>
          </a:p>
          <a:p>
            <a:pPr lvl="2"/>
            <a:endParaRPr lang="en-US" dirty="0"/>
          </a:p>
          <a:p>
            <a:r>
              <a:rPr lang="en-US" dirty="0"/>
              <a:t>Basically: </a:t>
            </a:r>
            <a:r>
              <a:rPr lang="en-US" i="1" dirty="0"/>
              <a:t>polyglot with the ease of mono-</a:t>
            </a:r>
            <a:r>
              <a:rPr lang="en-US" i="1" dirty="0" err="1"/>
              <a:t>glot</a:t>
            </a:r>
            <a:endParaRPr lang="en-US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6386" name="Picture 2" descr="https://s14-eu5.startpage.com/cgi-bin/serveimage?url=https%3A%2F%2Fencrypted-tbn0.gstatic.com%2Fimages%3Fq%3Dtbn%3AANd9GcSOhVRkw-gt6A6EVkuzJYEsOi41xNTt4_0qTCRT5Cf19R4O7UD6%26s&amp;sp=02fe4e5c526ab7b424f8f0df3dc96e31&amp;anticache=312813">
            <a:extLst>
              <a:ext uri="{FF2B5EF4-FFF2-40B4-BE49-F238E27FC236}">
                <a16:creationId xmlns:a16="http://schemas.microsoft.com/office/drawing/2014/main" id="{E6FE59BB-EDD9-4F62-A927-6CB87CA3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01" y="129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s14-eu5.startpage.com/cgi-bin/serveimage?url=https%3A%2F%2F3.bp.blogspot.com%2F-87miqdvLX_g%2FV9FeH-qSPtI%2FAAAAAAAAHNE%2FGmFPHZ_8SvMYIr_xumERC95-BtdvqrivgCLcB%2Fs1600%2Fili%252Btranslator.jpg&amp;sp=dbd7cf5e2665415a62b7460fdefbff8d&amp;anticache=500281">
            <a:extLst>
              <a:ext uri="{FF2B5EF4-FFF2-40B4-BE49-F238E27FC236}">
                <a16:creationId xmlns:a16="http://schemas.microsoft.com/office/drawing/2014/main" id="{664B46C9-9183-4D5A-9CC2-C5C38AE1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4" y="3298151"/>
            <a:ext cx="2130647" cy="14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2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Current</a:t>
            </a:r>
            <a:r>
              <a:rPr lang="nl-NL"/>
              <a:t> </a:t>
            </a:r>
            <a:r>
              <a:rPr lang="nl-NL" err="1"/>
              <a:t>interoperability</a:t>
            </a:r>
            <a:r>
              <a:rPr lang="nl-NL"/>
              <a:t> on JVM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interoperability options from Java: </a:t>
            </a:r>
          </a:p>
          <a:p>
            <a:pPr lvl="1"/>
            <a:r>
              <a:rPr lang="en-US" dirty="0"/>
              <a:t>file or queue based interaction, </a:t>
            </a:r>
          </a:p>
          <a:p>
            <a:pPr lvl="1"/>
            <a:r>
              <a:rPr lang="en-US" dirty="0"/>
              <a:t>REST API, </a:t>
            </a:r>
          </a:p>
          <a:p>
            <a:pPr lvl="1"/>
            <a:r>
              <a:rPr lang="en-US" dirty="0"/>
              <a:t>native interfaces (such as Java JNI and JNA), </a:t>
            </a:r>
          </a:p>
          <a:p>
            <a:pPr lvl="1"/>
            <a:r>
              <a:rPr lang="en-US" dirty="0"/>
              <a:t>JSR-223 Interoperability - for example </a:t>
            </a:r>
            <a:r>
              <a:rPr lang="en-US" dirty="0" err="1"/>
              <a:t>Nashorn</a:t>
            </a:r>
            <a:r>
              <a:rPr lang="en-US" dirty="0"/>
              <a:t> (and support for </a:t>
            </a:r>
            <a:r>
              <a:rPr lang="en-US" dirty="0">
                <a:hlinkClick r:id="rId2"/>
              </a:rPr>
              <a:t>many other scripting languages</a:t>
            </a:r>
            <a:r>
              <a:rPr lang="en-US" dirty="0"/>
              <a:t>); </a:t>
            </a:r>
          </a:p>
          <a:p>
            <a:pPr lvl="1"/>
            <a:r>
              <a:rPr lang="en-US" dirty="0"/>
              <a:t>intra-JVM, Java Byte code level interop between Java/Groovy/Kotlin/</a:t>
            </a:r>
            <a:r>
              <a:rPr lang="en-US" dirty="0" err="1"/>
              <a:t>JRuby</a:t>
            </a:r>
            <a:r>
              <a:rPr lang="en-US" dirty="0"/>
              <a:t>/</a:t>
            </a:r>
            <a:r>
              <a:rPr lang="en-US" dirty="0" err="1"/>
              <a:t>Jython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 than perfect: complex, suboptimal performance, technical limitations, variations in approach, complex runtime environments, complex testing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126" name="Picture 6" descr="https://s14-eu5.startpage.com/cgi-bin/serveimage?url=https%3A%2F%2Fencrypted-tbn0.gstatic.com%2Fimages%3Fq%3Dtbn%3AANd9GcSMYv6k_c4LQtKP-3rD3pNGFVQpc__QgUmDIwDoXrOanleXK2m04Q&amp;sp=21c0606754f8de5318ef7a16cb631dd3&amp;anticache=349414">
            <a:extLst>
              <a:ext uri="{FF2B5EF4-FFF2-40B4-BE49-F238E27FC236}">
                <a16:creationId xmlns:a16="http://schemas.microsoft.com/office/drawing/2014/main" id="{900C6E95-C096-4C29-BECB-DA3BEDC2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20" y="1828800"/>
            <a:ext cx="1004662" cy="6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0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A2C1-4911-413E-9EB3-8FA54FD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44548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519652" y="1043936"/>
            <a:ext cx="2904796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Meta Language (</a:t>
            </a:r>
            <a:r>
              <a:rPr lang="nl-NL" err="1"/>
              <a:t>concepts</a:t>
            </a:r>
            <a:r>
              <a:rPr lang="nl-NL"/>
              <a:t>, </a:t>
            </a:r>
            <a:r>
              <a:rPr lang="nl-NL" err="1"/>
              <a:t>grammar</a:t>
            </a:r>
            <a:r>
              <a:rPr lang="nl-NL"/>
              <a:t>, </a:t>
            </a:r>
            <a:r>
              <a:rPr lang="nl-NL" err="1"/>
              <a:t>structure</a:t>
            </a:r>
            <a:r>
              <a:rPr lang="nl-NL"/>
              <a:t>)</a:t>
            </a:r>
            <a:endParaRPr lang="en-NL"/>
          </a:p>
        </p:txBody>
      </p:sp>
      <p:pic>
        <p:nvPicPr>
          <p:cNvPr id="13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A445775F-9D26-4896-B910-59BE1B78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2" y="3989508"/>
            <a:ext cx="1150415" cy="8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BBBDA53-B29F-4DC1-9F50-0FE5B912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53" y="3509347"/>
            <a:ext cx="358610" cy="21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lag of France">
            <a:extLst>
              <a:ext uri="{FF2B5EF4-FFF2-40B4-BE49-F238E27FC236}">
                <a16:creationId xmlns:a16="http://schemas.microsoft.com/office/drawing/2014/main" id="{FEA9B701-FF25-4B83-BF73-6701F601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2" y="2721120"/>
            <a:ext cx="300542" cy="23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g of Germany">
            <a:extLst>
              <a:ext uri="{FF2B5EF4-FFF2-40B4-BE49-F238E27FC236}">
                <a16:creationId xmlns:a16="http://schemas.microsoft.com/office/drawing/2014/main" id="{7C345958-3518-432E-8693-A42E27DB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1" y="3772835"/>
            <a:ext cx="378396" cy="26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lag of Russia">
            <a:extLst>
              <a:ext uri="{FF2B5EF4-FFF2-40B4-BE49-F238E27FC236}">
                <a16:creationId xmlns:a16="http://schemas.microsoft.com/office/drawing/2014/main" id="{78E5061A-DC2F-43EE-9749-B4E13105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75" y="2761123"/>
            <a:ext cx="407710" cy="31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lag of Bosnia and Herzegovina">
            <a:extLst>
              <a:ext uri="{FF2B5EF4-FFF2-40B4-BE49-F238E27FC236}">
                <a16:creationId xmlns:a16="http://schemas.microsoft.com/office/drawing/2014/main" id="{29855622-9A17-4A69-B8F8-737ABB7E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2" y="3189238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lag of the Netherlands">
            <a:extLst>
              <a:ext uri="{FF2B5EF4-FFF2-40B4-BE49-F238E27FC236}">
                <a16:creationId xmlns:a16="http://schemas.microsoft.com/office/drawing/2014/main" id="{E96F2CA8-C052-4367-80E8-BEFBAE75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69" y="3210140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Flag of Italy">
            <a:extLst>
              <a:ext uri="{FF2B5EF4-FFF2-40B4-BE49-F238E27FC236}">
                <a16:creationId xmlns:a16="http://schemas.microsoft.com/office/drawing/2014/main" id="{04AFB561-C3B4-482C-B1B2-CBA2F67A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01" y="2784598"/>
            <a:ext cx="425958" cy="32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Flag of Spain">
            <a:extLst>
              <a:ext uri="{FF2B5EF4-FFF2-40B4-BE49-F238E27FC236}">
                <a16:creationId xmlns:a16="http://schemas.microsoft.com/office/drawing/2014/main" id="{066D52DF-8085-4446-9E51-A02F84E4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4" y="2912289"/>
            <a:ext cx="381535" cy="29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D7DC-4E5B-4079-B7F7-9D8A319B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10992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322041" y="1043936"/>
            <a:ext cx="3488301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Abstract Syntax Tree (variables, loops, </a:t>
            </a:r>
            <a:r>
              <a:rPr lang="nl-NL" dirty="0" err="1"/>
              <a:t>conditions</a:t>
            </a:r>
            <a:r>
              <a:rPr lang="nl-NL" dirty="0"/>
              <a:t>, calls, </a:t>
            </a:r>
            <a:r>
              <a:rPr lang="nl-NL" dirty="0" err="1"/>
              <a:t>arithmetic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C147CBD-AAF3-4247-BF55-22DD5D66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54" y="3191859"/>
            <a:ext cx="1036958" cy="3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47D75CF-F9B1-4EE7-8864-18114804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765" y="2738608"/>
            <a:ext cx="733175" cy="4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9FE4B546-A7D1-43BB-964D-A5AA66346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163754" y="3766578"/>
            <a:ext cx="276954" cy="2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F422BAC-AE48-4923-9FE5-5F61D9205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02" y="3187665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8C96A7C-A80A-4437-85B9-3DC6F91D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81" y="2928216"/>
            <a:ext cx="559854" cy="2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DA208449-705F-4001-900A-35C7FD2B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71" y="2635268"/>
            <a:ext cx="970506" cy="4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5193E2DA-453B-4111-A789-773ADE4D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03" y="3397751"/>
            <a:ext cx="268892" cy="2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202B687-5C46-4E5E-A872-00CC603F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16" y="3419377"/>
            <a:ext cx="733175" cy="4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64133DEC-B108-473F-88DE-552BA891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96" y="2613357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7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Robot"/>
              </a:rPr>
              <a:t>Overview</a:t>
            </a:r>
            <a:endParaRPr lang="en-US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E0D4-EE1F-4355-8FC2-7EE488A46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A0FE9-923F-422C-961E-3083F2C40EDA}"/>
              </a:ext>
            </a:extLst>
          </p:cNvPr>
          <p:cNvSpPr/>
          <p:nvPr/>
        </p:nvSpPr>
        <p:spPr>
          <a:xfrm>
            <a:off x="2731765" y="2475674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Serverless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3C2B7-FFD3-4FC9-97A2-BEEA992C1D1D}"/>
              </a:ext>
            </a:extLst>
          </p:cNvPr>
          <p:cNvSpPr/>
          <p:nvPr/>
        </p:nvSpPr>
        <p:spPr>
          <a:xfrm rot="5400000">
            <a:off x="7283574" y="1536427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Polyglot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39113-E475-4007-9BED-0DA9A6E22C71}"/>
              </a:ext>
            </a:extLst>
          </p:cNvPr>
          <p:cNvSpPr/>
          <p:nvPr/>
        </p:nvSpPr>
        <p:spPr>
          <a:xfrm>
            <a:off x="1163112" y="3811381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Gen JIT Compiler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D7656-4166-4D1B-A8C0-C7CB7F5B024A}"/>
              </a:ext>
            </a:extLst>
          </p:cNvPr>
          <p:cNvSpPr/>
          <p:nvPr/>
        </p:nvSpPr>
        <p:spPr>
          <a:xfrm rot="19768303">
            <a:off x="8875" y="1004603"/>
            <a:ext cx="48013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Native Binary </a:t>
            </a:r>
          </a:p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Executables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5B52C3-192E-41BE-B2F1-CD07E4D7886F}"/>
              </a:ext>
            </a:extLst>
          </p:cNvPr>
          <p:cNvSpPr/>
          <p:nvPr/>
        </p:nvSpPr>
        <p:spPr>
          <a:xfrm>
            <a:off x="2465664" y="3368093"/>
            <a:ext cx="53463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4"/>
                </a:solidFill>
                <a:effectLst/>
              </a:rPr>
              <a:t>JavaScript, Python, Ruby, R, C/C++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1C4F8-B77D-4750-A0E1-D3C5C9944EA5}"/>
              </a:ext>
            </a:extLst>
          </p:cNvPr>
          <p:cNvSpPr/>
          <p:nvPr/>
        </p:nvSpPr>
        <p:spPr>
          <a:xfrm>
            <a:off x="4640930" y="650513"/>
            <a:ext cx="2985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Lean Run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A4D95-9D65-42E2-AE3E-E5874B2C57D7}"/>
              </a:ext>
            </a:extLst>
          </p:cNvPr>
          <p:cNvSpPr/>
          <p:nvPr/>
        </p:nvSpPr>
        <p:spPr>
          <a:xfrm>
            <a:off x="4189764" y="1545167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Custom DSL</a:t>
            </a:r>
          </a:p>
        </p:txBody>
      </p:sp>
    </p:spTree>
    <p:extLst>
      <p:ext uri="{BB962C8B-B14F-4D97-AF65-F5344CB8AC3E}">
        <p14:creationId xmlns:p14="http://schemas.microsoft.com/office/powerpoint/2010/main" val="255478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Java Byte code </a:t>
            </a:r>
            <a:br>
              <a:rPr lang="nl-NL" dirty="0"/>
            </a:b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origins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 err="1"/>
              <a:t>GraalVM</a:t>
            </a:r>
            <a:r>
              <a:rPr lang="nl-NL" sz="1600" dirty="0"/>
              <a:t> </a:t>
            </a:r>
            <a:r>
              <a:rPr lang="nl-NL" sz="1600" dirty="0" err="1"/>
              <a:t>provides</a:t>
            </a:r>
            <a:r>
              <a:rPr lang="nl-NL" sz="1600" dirty="0"/>
              <a:t> </a:t>
            </a:r>
            <a:r>
              <a:rPr lang="nl-NL" sz="1600" dirty="0" err="1"/>
              <a:t>programming</a:t>
            </a:r>
            <a:r>
              <a:rPr lang="nl-NL" sz="1600" dirty="0"/>
              <a:t> </a:t>
            </a:r>
            <a:r>
              <a:rPr lang="nl-NL" sz="1600" dirty="0" err="1"/>
              <a:t>constructs</a:t>
            </a:r>
            <a:br>
              <a:rPr lang="nl-NL" sz="1600" dirty="0"/>
            </a:br>
            <a:r>
              <a:rPr lang="nl-NL" sz="1600" dirty="0"/>
              <a:t>in </a:t>
            </a:r>
            <a:r>
              <a:rPr lang="nl-NL" sz="1600" dirty="0" err="1"/>
              <a:t>all</a:t>
            </a:r>
            <a:r>
              <a:rPr lang="nl-NL" sz="1600" dirty="0"/>
              <a:t> </a:t>
            </a:r>
            <a:r>
              <a:rPr lang="nl-NL" sz="1600" dirty="0" err="1"/>
              <a:t>supported</a:t>
            </a:r>
            <a:r>
              <a:rPr lang="nl-NL" sz="1600" dirty="0"/>
              <a:t> </a:t>
            </a:r>
            <a:r>
              <a:rPr lang="nl-NL" sz="1600" dirty="0" err="1"/>
              <a:t>languages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make</a:t>
            </a:r>
            <a:br>
              <a:rPr lang="nl-NL" sz="1600" dirty="0"/>
            </a:br>
            <a:r>
              <a:rPr lang="nl-NL" sz="1600" dirty="0"/>
              <a:t>Polyglot call-outs, </a:t>
            </a:r>
            <a:r>
              <a:rPr lang="nl-NL" sz="1600" dirty="0" err="1"/>
              <a:t>evaluate</a:t>
            </a:r>
            <a:r>
              <a:rPr lang="nl-NL" sz="1600" dirty="0"/>
              <a:t> </a:t>
            </a:r>
            <a:r>
              <a:rPr lang="nl-NL" sz="1600" dirty="0" err="1"/>
              <a:t>embedded</a:t>
            </a:r>
            <a:br>
              <a:rPr lang="nl-NL" sz="1600" dirty="0"/>
            </a:br>
            <a:r>
              <a:rPr lang="nl-NL" sz="1600" dirty="0" err="1"/>
              <a:t>foreign</a:t>
            </a:r>
            <a:r>
              <a:rPr lang="nl-NL" sz="1600" dirty="0"/>
              <a:t> code </a:t>
            </a:r>
            <a:r>
              <a:rPr lang="nl-NL" sz="1600" dirty="0" err="1"/>
              <a:t>and</a:t>
            </a:r>
            <a:r>
              <a:rPr lang="nl-NL" sz="1600" dirty="0"/>
              <a:t> share data </a:t>
            </a:r>
            <a:r>
              <a:rPr lang="nl-NL" sz="1600" dirty="0" err="1"/>
              <a:t>across</a:t>
            </a:r>
            <a:br>
              <a:rPr lang="nl-NL" sz="1600" dirty="0"/>
            </a:br>
            <a:r>
              <a:rPr lang="nl-NL" sz="1600" dirty="0" err="1"/>
              <a:t>language</a:t>
            </a:r>
            <a:r>
              <a:rPr lang="nl-NL" sz="1600" dirty="0"/>
              <a:t> </a:t>
            </a:r>
            <a:r>
              <a:rPr lang="nl-NL" sz="1600" dirty="0" err="1"/>
              <a:t>contexts</a:t>
            </a:r>
            <a:endParaRPr lang="nl-NL" sz="1600" dirty="0"/>
          </a:p>
          <a:p>
            <a:r>
              <a:rPr lang="nl-NL" sz="1600" dirty="0" err="1"/>
              <a:t>Thus</a:t>
            </a:r>
            <a:r>
              <a:rPr lang="nl-NL" sz="1600" dirty="0"/>
              <a:t> </a:t>
            </a:r>
            <a:r>
              <a:rPr lang="nl-NL" sz="1600" dirty="0" err="1"/>
              <a:t>enabling</a:t>
            </a:r>
            <a:r>
              <a:rPr lang="nl-NL" sz="1600" dirty="0"/>
              <a:t> </a:t>
            </a:r>
            <a:r>
              <a:rPr lang="nl-NL" sz="1600" dirty="0" err="1"/>
              <a:t>interoperability</a:t>
            </a:r>
            <a:endParaRPr lang="en-NL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63" y="21181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0FA613-8C64-49C9-A47C-029C6F02CF5D}"/>
              </a:ext>
            </a:extLst>
          </p:cNvPr>
          <p:cNvGrpSpPr/>
          <p:nvPr/>
        </p:nvGrpSpPr>
        <p:grpSpPr>
          <a:xfrm>
            <a:off x="5550580" y="2676040"/>
            <a:ext cx="660103" cy="565381"/>
            <a:chOff x="3091460" y="3467373"/>
            <a:chExt cx="1106568" cy="897242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B77B444-B5B3-41A6-B29F-469974FB7BAB}"/>
                </a:ext>
              </a:extLst>
            </p:cNvPr>
            <p:cNvSpPr/>
            <p:nvPr/>
          </p:nvSpPr>
          <p:spPr>
            <a:xfrm>
              <a:off x="3182934" y="34673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A8795C7-3760-4404-811D-4ED6024CC1AD}"/>
                </a:ext>
              </a:extLst>
            </p:cNvPr>
            <p:cNvSpPr/>
            <p:nvPr/>
          </p:nvSpPr>
          <p:spPr>
            <a:xfrm flipH="1">
              <a:off x="3091460" y="39185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16" y="1080827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4536893">
            <a:off x="5900469" y="1863451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11" y="2803273"/>
            <a:ext cx="1363647" cy="6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8" y="3279412"/>
            <a:ext cx="1535151" cy="7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2991412"/>
            <a:ext cx="1246084" cy="5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804361">
            <a:off x="7012927" y="2066849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2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Native Image </a:t>
            </a:r>
            <a:r>
              <a:rPr lang="nl-NL" dirty="0" err="1"/>
              <a:t>generation</a:t>
            </a:r>
            <a:r>
              <a:rPr lang="nl-NL" dirty="0"/>
              <a:t> for Java Polyglot </a:t>
            </a:r>
            <a:r>
              <a:rPr lang="nl-NL" dirty="0" err="1"/>
              <a:t>application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41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New </a:t>
            </a:r>
            <a:r>
              <a:rPr lang="nl-NL" err="1"/>
              <a:t>Beast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go Rhino and </a:t>
            </a:r>
            <a:r>
              <a:rPr lang="en-US" err="1"/>
              <a:t>Nashorn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In comes </a:t>
            </a:r>
            <a:r>
              <a:rPr lang="en-US" err="1"/>
              <a:t>GraalVM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s14-eu5.startpage.com/cgi-bin/serveimage?url=https%3A%2F%2Fvignette.wikia.nocookie.net%2Fjumanji%2Fimages%2Fb%2Fb2%2FJumanji_Stampede.jpg%2Frevision%2Flatest%2Fscale-to-width-down%2F310%3Fcb%3D20180211110103&amp;sp=89e95dde84faa8997b2c0d3ffa6b55e2&amp;anticache=923082">
            <a:extLst>
              <a:ext uri="{FF2B5EF4-FFF2-40B4-BE49-F238E27FC236}">
                <a16:creationId xmlns:a16="http://schemas.microsoft.com/office/drawing/2014/main" id="{EBA0E654-292E-4C5B-9835-9B748DC8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17" y="879552"/>
            <a:ext cx="2952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vignette.wikia.nocookie.net%2Fgalactic-creatures%2Fimages%2F3%2F3f%2FAlbino_Rhinoceros.jpg%2Frevision%2Flatest%3Fcb%3D20180326142314&amp;sp=64847c3a8e635bad20c8d9750740b3f3&amp;anticache=729406">
            <a:extLst>
              <a:ext uri="{FF2B5EF4-FFF2-40B4-BE49-F238E27FC236}">
                <a16:creationId xmlns:a16="http://schemas.microsoft.com/office/drawing/2014/main" id="{AD7EE68A-F98C-4AD9-815C-22ABB6CF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2251712"/>
            <a:ext cx="4653776" cy="25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51751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313F371-DAEF-44EA-8698-4859D8E8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5" y="3311918"/>
            <a:ext cx="1211301" cy="12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6701550" y="3485906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866014-6B74-422D-8541-BF20A94B699F}"/>
              </a:ext>
            </a:extLst>
          </p:cNvPr>
          <p:cNvSpPr/>
          <p:nvPr/>
        </p:nvSpPr>
        <p:spPr>
          <a:xfrm flipH="1">
            <a:off x="6610076" y="393709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8" descr="https://s14-eu5.startpage.com/cgi-bin/serveimage?url=https%3A%2F%2Fencrypted-tbn0.gstatic.com%2Fimages%3Fq%3Dtbn%3AANd9GcS_pW7oUcUtBi2rhtDTJqGISC4ps_QssXXwr-kHj19uNiguR-mJWw&amp;sp=facf4b6623779f03c4672143218f19be&amp;anticache=103600">
            <a:extLst>
              <a:ext uri="{FF2B5EF4-FFF2-40B4-BE49-F238E27FC236}">
                <a16:creationId xmlns:a16="http://schemas.microsoft.com/office/drawing/2014/main" id="{D151AD83-BAF7-4A8E-9758-1C7914ED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" y="3823220"/>
            <a:ext cx="1032071" cy="11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JS snippets</a:t>
            </a:r>
          </a:p>
          <a:p>
            <a:r>
              <a:rPr lang="en-US"/>
              <a:t>Load and call JavaScript sources</a:t>
            </a:r>
          </a:p>
          <a:p>
            <a:r>
              <a:rPr lang="en-US"/>
              <a:t>Exchange data and objects back and forth</a:t>
            </a:r>
          </a:p>
          <a:p>
            <a:r>
              <a:rPr lang="en-US"/>
              <a:t>Allow JavaScript to callback to Java objects</a:t>
            </a:r>
          </a:p>
          <a:p>
            <a:r>
              <a:rPr lang="en-US"/>
              <a:t>Run multiple JavaScript threads in parallel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Note: what applies to JavaScript by and large applies to all languages that can run on </a:t>
            </a:r>
            <a:r>
              <a:rPr lang="en-US" err="1"/>
              <a:t>GraalVM</a:t>
            </a:r>
            <a:r>
              <a:rPr lang="en-US"/>
              <a:t> through Truffle</a:t>
            </a:r>
          </a:p>
          <a:p>
            <a:pPr lvl="1"/>
            <a:r>
              <a:rPr lang="en-US"/>
              <a:t>Including Python, R, Ruby, LLVM (C/C++, Rust, Swift,…)</a:t>
            </a:r>
          </a:p>
          <a:p>
            <a:pPr lvl="1"/>
            <a:r>
              <a:rPr lang="en-US"/>
              <a:t>Your own DSL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4" y="3782820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60" y="3782820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894904" y="3984475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0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0C7E77-F65F-4EB3-8278-EA0A22D1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876012"/>
            <a:ext cx="7483488" cy="3215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br>
              <a:rPr lang="nl-NL"/>
            </a:br>
            <a:r>
              <a:rPr lang="nl-NL" err="1"/>
              <a:t>Evaluate</a:t>
            </a:r>
            <a:r>
              <a:rPr lang="nl-NL"/>
              <a:t> a Simple Code </a:t>
            </a:r>
            <a:r>
              <a:rPr lang="nl-NL" err="1"/>
              <a:t>Snippet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56D1-8AA2-4644-A191-9B7E9C7E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8" y="76526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4" y="76526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798788" y="966924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Snagit_SNG82C">
            <a:extLst>
              <a:ext uri="{FF2B5EF4-FFF2-40B4-BE49-F238E27FC236}">
                <a16:creationId xmlns:a16="http://schemas.microsoft.com/office/drawing/2014/main" id="{0AE8136F-B6D2-4866-8AA0-5454DB937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728" y="3786421"/>
            <a:ext cx="6020322" cy="944962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6554A98-DBD3-4A6D-8C97-0BC2DAB46FDB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JFall 2019 - HOW AND WHY GRAALVM</a:t>
            </a:r>
            <a:endParaRPr lang="nl-NL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ACEB3FD-E3BE-4AFF-A90B-1DD9CA0BD88E}"/>
              </a:ext>
            </a:extLst>
          </p:cNvPr>
          <p:cNvSpPr/>
          <p:nvPr/>
        </p:nvSpPr>
        <p:spPr>
          <a:xfrm>
            <a:off x="173430" y="1513477"/>
            <a:ext cx="1167644" cy="431187"/>
          </a:xfrm>
          <a:prstGeom prst="wedgeRectCallout">
            <a:avLst>
              <a:gd name="adj1" fmla="val 106505"/>
              <a:gd name="adj2" fmla="val 4604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err="1"/>
              <a:t>Create</a:t>
            </a:r>
            <a:r>
              <a:rPr lang="nl-NL" sz="1100"/>
              <a:t> Polyglot context</a:t>
            </a:r>
            <a:endParaRPr lang="en-NL" sz="110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CA858F7-C8BF-44B8-9C81-74BE0E6770C9}"/>
              </a:ext>
            </a:extLst>
          </p:cNvPr>
          <p:cNvSpPr/>
          <p:nvPr/>
        </p:nvSpPr>
        <p:spPr>
          <a:xfrm>
            <a:off x="316307" y="2005022"/>
            <a:ext cx="851337" cy="431187"/>
          </a:xfrm>
          <a:prstGeom prst="wedgeRectCallout">
            <a:avLst>
              <a:gd name="adj1" fmla="val 145834"/>
              <a:gd name="adj2" fmla="val -32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endParaRPr lang="en-NL" sz="110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460454-421B-44DB-8B56-52F471E39D95}"/>
              </a:ext>
            </a:extLst>
          </p:cNvPr>
          <p:cNvSpPr/>
          <p:nvPr/>
        </p:nvSpPr>
        <p:spPr>
          <a:xfrm>
            <a:off x="123725" y="2491698"/>
            <a:ext cx="1586834" cy="431187"/>
          </a:xfrm>
          <a:prstGeom prst="wedgeRectCallout">
            <a:avLst>
              <a:gd name="adj1" fmla="val 68434"/>
              <a:gd name="adj2" fmla="val -8375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r>
              <a:rPr lang="nl-NL" sz="1100"/>
              <a:t> =&gt; </a:t>
            </a:r>
            <a:r>
              <a:rPr lang="nl-NL" sz="1100" err="1"/>
              <a:t>instantiate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6D9C8DE-3C01-4C77-9EE7-99ACA3B07C2C}"/>
              </a:ext>
            </a:extLst>
          </p:cNvPr>
          <p:cNvSpPr/>
          <p:nvPr/>
        </p:nvSpPr>
        <p:spPr>
          <a:xfrm>
            <a:off x="520262" y="3006898"/>
            <a:ext cx="1240002" cy="288096"/>
          </a:xfrm>
          <a:prstGeom prst="wedgeRectCallout">
            <a:avLst>
              <a:gd name="adj1" fmla="val 70977"/>
              <a:gd name="adj2" fmla="val -124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Execute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3822392-6418-440E-9517-8126A06AECD8}"/>
              </a:ext>
            </a:extLst>
          </p:cNvPr>
          <p:cNvSpPr/>
          <p:nvPr/>
        </p:nvSpPr>
        <p:spPr>
          <a:xfrm>
            <a:off x="173429" y="3642373"/>
            <a:ext cx="1332177" cy="288096"/>
          </a:xfrm>
          <a:prstGeom prst="wedgeRectCallout">
            <a:avLst>
              <a:gd name="adj1" fmla="val 97789"/>
              <a:gd name="adj2" fmla="val -9469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Handle </a:t>
            </a:r>
            <a:r>
              <a:rPr lang="nl-NL" sz="1100" err="1"/>
              <a:t>Exception</a:t>
            </a:r>
            <a:r>
              <a:rPr lang="nl-NL" sz="1100"/>
              <a:t> </a:t>
            </a:r>
            <a:r>
              <a:rPr lang="nl-NL" sz="1100" err="1"/>
              <a:t>from</a:t>
            </a:r>
            <a:r>
              <a:rPr lang="nl-NL" sz="1100"/>
              <a:t> JS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40057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79FEBDC-40A5-460F-824E-4BF54FA62A69}"/>
              </a:ext>
            </a:extLst>
          </p:cNvPr>
          <p:cNvSpPr/>
          <p:nvPr/>
        </p:nvSpPr>
        <p:spPr>
          <a:xfrm>
            <a:off x="3412207" y="772513"/>
            <a:ext cx="1782859" cy="34237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996589"/>
            <a:ext cx="1408714" cy="304726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Bindings for sharing data objects and executable functions between the two language contexts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75" y="99658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99658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961593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188066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E6AF3A7-2F2D-4916-82A8-8FD9A856B3E7}"/>
              </a:ext>
            </a:extLst>
          </p:cNvPr>
          <p:cNvCxnSpPr>
            <a:stCxn id="13" idx="2"/>
          </p:cNvCxnSpPr>
          <p:nvPr/>
        </p:nvCxnSpPr>
        <p:spPr>
          <a:xfrm rot="5400000">
            <a:off x="5135900" y="1443982"/>
            <a:ext cx="112583" cy="862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B20283B-1C31-4814-BF93-21AA7153E30A}"/>
              </a:ext>
            </a:extLst>
          </p:cNvPr>
          <p:cNvSpPr/>
          <p:nvPr/>
        </p:nvSpPr>
        <p:spPr>
          <a:xfrm>
            <a:off x="3908210" y="1781987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function</a:t>
            </a:r>
            <a:endParaRPr lang="en-NL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09DD9-5892-4942-A645-41CA1DDEF475}"/>
              </a:ext>
            </a:extLst>
          </p:cNvPr>
          <p:cNvSpPr txBox="1"/>
          <p:nvPr/>
        </p:nvSpPr>
        <p:spPr>
          <a:xfrm>
            <a:off x="5069037" y="1901157"/>
            <a:ext cx="447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put/call</a:t>
            </a:r>
            <a:endParaRPr lang="en-NL" sz="11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8C390-821D-444D-B22E-C4C442A67365}"/>
              </a:ext>
            </a:extLst>
          </p:cNvPr>
          <p:cNvSpPr/>
          <p:nvPr/>
        </p:nvSpPr>
        <p:spPr>
          <a:xfrm>
            <a:off x="3949260" y="2245514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variable</a:t>
            </a:r>
            <a:endParaRPr lang="en-NL" sz="100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210F879-7ADE-4D0E-8502-5087EEABB5CB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rot="5400000">
            <a:off x="4890622" y="1667766"/>
            <a:ext cx="581645" cy="8835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D25E26-C1F6-4F29-996D-8AB9B154EC3C}"/>
              </a:ext>
            </a:extLst>
          </p:cNvPr>
          <p:cNvSpPr txBox="1"/>
          <p:nvPr/>
        </p:nvSpPr>
        <p:spPr>
          <a:xfrm>
            <a:off x="4851956" y="2400340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719FB3-390C-4C36-A726-ED45991B1AFE}"/>
              </a:ext>
            </a:extLst>
          </p:cNvPr>
          <p:cNvCxnSpPr>
            <a:endCxn id="15" idx="2"/>
          </p:cNvCxnSpPr>
          <p:nvPr/>
        </p:nvCxnSpPr>
        <p:spPr>
          <a:xfrm>
            <a:off x="2530366" y="1781987"/>
            <a:ext cx="1377844" cy="1731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A14E1B-FDB7-4170-BD06-4EE733F5B4D4}"/>
              </a:ext>
            </a:extLst>
          </p:cNvPr>
          <p:cNvSpPr txBox="1"/>
          <p:nvPr/>
        </p:nvSpPr>
        <p:spPr>
          <a:xfrm>
            <a:off x="2693432" y="1785641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2ECF67-AC62-4A17-B8EE-B05B5ECCE1F8}"/>
              </a:ext>
            </a:extLst>
          </p:cNvPr>
          <p:cNvCxnSpPr>
            <a:endCxn id="17" idx="1"/>
          </p:cNvCxnSpPr>
          <p:nvPr/>
        </p:nvCxnSpPr>
        <p:spPr>
          <a:xfrm>
            <a:off x="2530366" y="1781987"/>
            <a:ext cx="1418894" cy="618353"/>
          </a:xfrm>
          <a:prstGeom prst="bentConnector3">
            <a:avLst>
              <a:gd name="adj1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7065C0-F4AE-47CC-B871-8971E789BEA7}"/>
              </a:ext>
            </a:extLst>
          </p:cNvPr>
          <p:cNvSpPr txBox="1"/>
          <p:nvPr/>
        </p:nvSpPr>
        <p:spPr>
          <a:xfrm>
            <a:off x="2693432" y="2404727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2847623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endCxn id="28" idx="1"/>
          </p:cNvCxnSpPr>
          <p:nvPr/>
        </p:nvCxnSpPr>
        <p:spPr>
          <a:xfrm>
            <a:off x="2388476" y="178198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3027705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677161" y="1902721"/>
            <a:ext cx="1183754" cy="101570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142682" y="3003106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456D4C5-CB47-4E9A-BC15-55CC51657A90}"/>
              </a:ext>
            </a:extLst>
          </p:cNvPr>
          <p:cNvSpPr/>
          <p:nvPr/>
        </p:nvSpPr>
        <p:spPr>
          <a:xfrm>
            <a:off x="3949259" y="3410003"/>
            <a:ext cx="790432" cy="30965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F5E2F99-5CBD-4BF9-89F9-1217D9B5CFFB}"/>
              </a:ext>
            </a:extLst>
          </p:cNvPr>
          <p:cNvCxnSpPr/>
          <p:nvPr/>
        </p:nvCxnSpPr>
        <p:spPr>
          <a:xfrm>
            <a:off x="2390629" y="234436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61D7DD-9643-4C2D-895F-E7B5CB841AEE}"/>
              </a:ext>
            </a:extLst>
          </p:cNvPr>
          <p:cNvSpPr txBox="1"/>
          <p:nvPr/>
        </p:nvSpPr>
        <p:spPr>
          <a:xfrm>
            <a:off x="2430977" y="3590085"/>
            <a:ext cx="11766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r>
              <a:rPr lang="nl-NL" sz="1100"/>
              <a:t>/call</a:t>
            </a:r>
            <a:endParaRPr lang="en-NL" sz="110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74FBE2-5846-4510-81B6-99F265E0E1B0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4397851" y="2185791"/>
            <a:ext cx="1720878" cy="103719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2EFD7F-BECF-49D3-9D39-45A721F417C6}"/>
              </a:ext>
            </a:extLst>
          </p:cNvPr>
          <p:cNvSpPr txBox="1"/>
          <p:nvPr/>
        </p:nvSpPr>
        <p:spPr>
          <a:xfrm>
            <a:off x="5074119" y="3590084"/>
            <a:ext cx="1211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r>
              <a:rPr lang="nl-NL" sz="1100"/>
              <a:t> (</a:t>
            </a:r>
            <a:r>
              <a:rPr lang="nl-NL" sz="1100" err="1"/>
              <a:t>method</a:t>
            </a:r>
            <a:r>
              <a:rPr lang="nl-NL" sz="1100"/>
              <a:t> on)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416746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0A4D7F-D67B-49A1-8537-6697F6CCFC51}"/>
              </a:ext>
            </a:extLst>
          </p:cNvPr>
          <p:cNvSpPr txBox="1"/>
          <p:nvPr/>
        </p:nvSpPr>
        <p:spPr>
          <a:xfrm>
            <a:off x="3894658" y="788651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JS Context</a:t>
            </a:r>
            <a:endParaRPr lang="en-NL" sz="1300" err="1"/>
          </a:p>
        </p:txBody>
      </p:sp>
    </p:spTree>
    <p:extLst>
      <p:ext uri="{BB962C8B-B14F-4D97-AF65-F5344CB8AC3E}">
        <p14:creationId xmlns:p14="http://schemas.microsoft.com/office/powerpoint/2010/main" val="3786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5642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constant, </a:t>
            </a:r>
            <a:r>
              <a:rPr lang="nl-NL" err="1">
                <a:sym typeface="Wingdings" panose="05000000000000000000" pitchFamily="2" charset="2"/>
              </a:rPr>
              <a:t>read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5DF0-A530-44AC-8462-A310E6E7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PI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3998" y="1699337"/>
            <a:ext cx="1260250" cy="413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1916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518142" cy="442824"/>
          </a:xfrm>
          <a:prstGeom prst="bentConnector3">
            <a:avLst>
              <a:gd name="adj1" fmla="val -36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1901450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pic>
        <p:nvPicPr>
          <p:cNvPr id="10" name="Snagit_SNG820">
            <a:extLst>
              <a:ext uri="{FF2B5EF4-FFF2-40B4-BE49-F238E27FC236}">
                <a16:creationId xmlns:a16="http://schemas.microsoft.com/office/drawing/2014/main" id="{FFE28A3D-C412-49B2-8B04-2C131F6F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6" y="2566436"/>
            <a:ext cx="8211932" cy="75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C:\Users\lucas_j\AppData\Local\Temp\SNAGHTML13bf83bb.PNG">
            <a:extLst>
              <a:ext uri="{FF2B5EF4-FFF2-40B4-BE49-F238E27FC236}">
                <a16:creationId xmlns:a16="http://schemas.microsoft.com/office/drawing/2014/main" id="{B7A95EDB-2680-4492-A850-B6556AC0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16" y="3467063"/>
            <a:ext cx="7289651" cy="13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1865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Java Map </a:t>
            </a:r>
            <a:r>
              <a:rPr lang="nl-NL" err="1">
                <a:sym typeface="Wingdings" panose="05000000000000000000" pitchFamily="2" charset="2"/>
              </a:rPr>
              <a:t>accessed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two</a:t>
            </a:r>
            <a:r>
              <a:rPr lang="nl-NL">
                <a:sym typeface="Wingdings" panose="05000000000000000000" pitchFamily="2" charset="2"/>
              </a:rPr>
              <a:t> sides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6168-B0E5-4934-AB09-4FEC248E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1085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hostObject</a:t>
            </a:r>
            <a:endParaRPr lang="nl-NL" sz="1000" i="1"/>
          </a:p>
          <a:p>
            <a:pPr algn="ctr"/>
            <a:r>
              <a:rPr lang="nl-NL" sz="1000"/>
              <a:t>&lt;Map&gt;</a:t>
            </a:r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88485" y="1674229"/>
            <a:ext cx="1582270" cy="683284"/>
          </a:xfrm>
          <a:prstGeom prst="bentConnector3">
            <a:avLst>
              <a:gd name="adj1" fmla="val -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2160602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4761188" y="1698223"/>
            <a:ext cx="1137525" cy="659290"/>
          </a:xfrm>
          <a:prstGeom prst="bentConnector3">
            <a:avLst>
              <a:gd name="adj1" fmla="val 10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551620" y="2167563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62EC6-D4F2-4BF5-B37A-00767FD9044B}"/>
              </a:ext>
            </a:extLst>
          </p:cNvPr>
          <p:cNvSpPr/>
          <p:nvPr/>
        </p:nvSpPr>
        <p:spPr>
          <a:xfrm>
            <a:off x="4077708" y="2243218"/>
            <a:ext cx="599089" cy="18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myKey</a:t>
            </a:r>
            <a:endParaRPr lang="en-NL" sz="1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783D1-BF96-49B1-B796-EC4DA2DDFE73}"/>
              </a:ext>
            </a:extLst>
          </p:cNvPr>
          <p:cNvSpPr/>
          <p:nvPr/>
        </p:nvSpPr>
        <p:spPr>
          <a:xfrm>
            <a:off x="3999281" y="2442081"/>
            <a:ext cx="744921" cy="143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myQuestion</a:t>
            </a:r>
            <a:endParaRPr lang="en-NL" sz="800"/>
          </a:p>
        </p:txBody>
      </p:sp>
      <p:pic>
        <p:nvPicPr>
          <p:cNvPr id="49" name="Snagit_SNG836">
            <a:extLst>
              <a:ext uri="{FF2B5EF4-FFF2-40B4-BE49-F238E27FC236}">
                <a16:creationId xmlns:a16="http://schemas.microsoft.com/office/drawing/2014/main" id="{972087AD-B89F-460A-BF72-7D6B8EC32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" y="3315996"/>
            <a:ext cx="8029925" cy="12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Snagit_SNG82A">
            <a:extLst>
              <a:ext uri="{FF2B5EF4-FFF2-40B4-BE49-F238E27FC236}">
                <a16:creationId xmlns:a16="http://schemas.microsoft.com/office/drawing/2014/main" id="{AC14E31D-CD14-4614-B96A-C1AF9E4A9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249" y="3058626"/>
            <a:ext cx="2629128" cy="67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44A41E5-13E5-4101-85BD-508D992B1326}"/>
              </a:ext>
            </a:extLst>
          </p:cNvPr>
          <p:cNvSpPr/>
          <p:nvPr/>
        </p:nvSpPr>
        <p:spPr>
          <a:xfrm>
            <a:off x="3994770" y="2717202"/>
            <a:ext cx="744922" cy="10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yourAnswer</a:t>
            </a:r>
            <a:endParaRPr lang="en-NL" sz="80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2078" y="1699337"/>
            <a:ext cx="1282170" cy="1069620"/>
          </a:xfrm>
          <a:prstGeom prst="bentConnector3">
            <a:avLst>
              <a:gd name="adj1" fmla="val 4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535150" y="2580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252950" y="1692255"/>
            <a:ext cx="1727557" cy="1086519"/>
          </a:xfrm>
          <a:prstGeom prst="bentConnector3">
            <a:avLst>
              <a:gd name="adj1" fmla="val -64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4182" y="2587249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</p:spTree>
    <p:extLst>
      <p:ext uri="{BB962C8B-B14F-4D97-AF65-F5344CB8AC3E}">
        <p14:creationId xmlns:p14="http://schemas.microsoft.com/office/powerpoint/2010/main" val="7512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(1/2)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ADD09-5CF0-483E-B2F4-E67FCB95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6" y="3391609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39">
            <a:extLst>
              <a:ext uri="{FF2B5EF4-FFF2-40B4-BE49-F238E27FC236}">
                <a16:creationId xmlns:a16="http://schemas.microsoft.com/office/drawing/2014/main" id="{7B2BF26D-AD46-47FE-B06E-1D33FAF45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5" y="2401241"/>
            <a:ext cx="3385314" cy="25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(2/2)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4639E-2E0C-447A-86E0-B5EA6BB6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nagit_SNG837">
            <a:extLst>
              <a:ext uri="{FF2B5EF4-FFF2-40B4-BE49-F238E27FC236}">
                <a16:creationId xmlns:a16="http://schemas.microsoft.com/office/drawing/2014/main" id="{952D0838-EFBA-4078-936F-BD8C69FC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2971171"/>
            <a:ext cx="8222190" cy="182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3" y="2041462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3F1B-D1CE-4CC3-BEB4-8C7F2022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95073-9F4F-4418-8355-7980BB1C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2" y="1119372"/>
            <a:ext cx="7739539" cy="3321994"/>
          </a:xfrm>
          <a:prstGeom prst="rect">
            <a:avLst/>
          </a:prstGeom>
        </p:spPr>
      </p:pic>
      <p:pic>
        <p:nvPicPr>
          <p:cNvPr id="10" name="Snagit_SNG84E">
            <a:extLst>
              <a:ext uri="{FF2B5EF4-FFF2-40B4-BE49-F238E27FC236}">
                <a16:creationId xmlns:a16="http://schemas.microsoft.com/office/drawing/2014/main" id="{38AF97EE-3621-46F6-9193-69E30909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35" y="223926"/>
            <a:ext cx="1524132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Read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Array </a:t>
            </a:r>
            <a:r>
              <a:rPr lang="nl-NL" err="1">
                <a:sym typeface="Wingdings" panose="05000000000000000000" pitchFamily="2" charset="2"/>
              </a:rPr>
              <a:t>elements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AAE522-A193-4FD5-AB1C-AA5E5B0D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Countries</a:t>
            </a:r>
            <a:r>
              <a:rPr lang="nl-NL" sz="1000" i="1"/>
              <a:t> &lt;array&gt;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839387" y="1480901"/>
            <a:ext cx="936627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/>
              <a:t>countries.js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/>
              <a:t>countries.js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856">
            <a:extLst>
              <a:ext uri="{FF2B5EF4-FFF2-40B4-BE49-F238E27FC236}">
                <a16:creationId xmlns:a16="http://schemas.microsoft.com/office/drawing/2014/main" id="{03E7DCA1-1754-4341-9FFB-C50C7BCB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2" y="3216055"/>
            <a:ext cx="6876656" cy="143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58">
            <a:extLst>
              <a:ext uri="{FF2B5EF4-FFF2-40B4-BE49-F238E27FC236}">
                <a16:creationId xmlns:a16="http://schemas.microsoft.com/office/drawing/2014/main" id="{BDFA5469-1E0A-456D-AA53-F476AA363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753" y="3627107"/>
            <a:ext cx="3170195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5C">
            <a:extLst>
              <a:ext uri="{FF2B5EF4-FFF2-40B4-BE49-F238E27FC236}">
                <a16:creationId xmlns:a16="http://schemas.microsoft.com/office/drawing/2014/main" id="{9ABDA9C4-6972-43CB-AA31-D50A361D9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" y="2032793"/>
            <a:ext cx="2336142" cy="8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nagit_SNG859">
            <a:extLst>
              <a:ext uri="{FF2B5EF4-FFF2-40B4-BE49-F238E27FC236}">
                <a16:creationId xmlns:a16="http://schemas.microsoft.com/office/drawing/2014/main" id="{6504230D-920B-4633-B092-CE574280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" y="2503147"/>
            <a:ext cx="5448772" cy="238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3377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ym typeface="Wingdings" panose="05000000000000000000" pitchFamily="2" charset="2"/>
              </a:rPr>
              <a:t>Call Back </a:t>
            </a:r>
            <a:r>
              <a:rPr lang="nl-NL" err="1">
                <a:sym typeface="Wingdings" panose="05000000000000000000" pitchFamily="2" charset="2"/>
              </a:rPr>
              <a:t>to</a:t>
            </a:r>
            <a:r>
              <a:rPr lang="nl-NL">
                <a:sym typeface="Wingdings" panose="05000000000000000000" pitchFamily="2" charset="2"/>
              </a:rPr>
              <a:t> Java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08B9-55F4-409C-A425-A57727F1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722997" y="1665377"/>
            <a:ext cx="1278396" cy="95484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friend</a:t>
            </a:r>
            <a:r>
              <a:rPr lang="nl-NL" sz="1000"/>
              <a:t> &lt;class </a:t>
            </a:r>
            <a:r>
              <a:rPr lang="nl-NL" sz="1000" err="1"/>
              <a:t>Friendly</a:t>
            </a:r>
            <a:br>
              <a:rPr lang="nl-NL" sz="1000"/>
            </a:br>
            <a:r>
              <a:rPr lang="nl-NL" sz="1000" err="1"/>
              <a:t>Neighbour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546732" y="1577135"/>
            <a:ext cx="1176265" cy="565666"/>
          </a:xfrm>
          <a:prstGeom prst="bentConnector3">
            <a:avLst>
              <a:gd name="adj1" fmla="val -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 flipV="1">
            <a:off x="5001393" y="1700451"/>
            <a:ext cx="621802" cy="442350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5120698" y="1973203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894977" y="274496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56918C-838C-482C-BD6A-53538C4A45E0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48346" y="1601844"/>
            <a:ext cx="1546631" cy="1316296"/>
          </a:xfrm>
          <a:prstGeom prst="bentConnector3">
            <a:avLst>
              <a:gd name="adj1" fmla="val 26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D15420A-29F0-4437-B5AA-8CF9DDA40551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4781640" y="1717990"/>
            <a:ext cx="1068113" cy="120015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Snagit_SNG857">
            <a:extLst>
              <a:ext uri="{FF2B5EF4-FFF2-40B4-BE49-F238E27FC236}">
                <a16:creationId xmlns:a16="http://schemas.microsoft.com/office/drawing/2014/main" id="{8C80CE5F-D090-48FB-9D2B-E1EDF014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35" y="4228341"/>
            <a:ext cx="5214853" cy="5263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A0B2CC-B872-4312-BB2C-E9097D74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057" y="1862663"/>
            <a:ext cx="2781201" cy="12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GraalVM</a:t>
            </a:r>
            <a:r>
              <a:rPr lang="nl-NL">
                <a:sym typeface="Wingdings" panose="05000000000000000000" pitchFamily="2" charset="2"/>
              </a:rPr>
              <a:t> Rules for handling </a:t>
            </a:r>
            <a:r>
              <a:rPr lang="nl-NL" i="1">
                <a:sym typeface="Wingdings" panose="05000000000000000000" pitchFamily="2" charset="2"/>
              </a:rPr>
              <a:t>The Thread Gap</a:t>
            </a:r>
            <a:endParaRPr lang="en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In a polyglot application, an arbitrary number of JS runtimes can be created, but they should be used by one thread at a time.</a:t>
            </a:r>
          </a:p>
          <a:p>
            <a:pPr lvl="1"/>
            <a:r>
              <a:rPr lang="en-US" sz="1600"/>
              <a:t>Parallel JavaScript execution can happily take place! </a:t>
            </a:r>
          </a:p>
          <a:p>
            <a:pPr lvl="1"/>
            <a:r>
              <a:rPr lang="en-US" sz="1600"/>
              <a:t>Data can be shared across multiple JavaScript contexts through Java</a:t>
            </a:r>
          </a:p>
          <a:p>
            <a:r>
              <a:rPr lang="en-US" sz="1600"/>
              <a:t>Concurrent access to Java objects is allowed: any Java object can be accessed by any Java or JavaScript thread, concurrently.</a:t>
            </a:r>
          </a:p>
          <a:p>
            <a:pPr lvl="1"/>
            <a:r>
              <a:rPr lang="en-US" sz="1600"/>
              <a:t>Java is well equipped to handle concurrent access to a Java Object</a:t>
            </a:r>
          </a:p>
          <a:p>
            <a:pPr lvl="1"/>
            <a:r>
              <a:rPr lang="en-US"/>
              <a:t>A single Java object can be accessed from multiple JS contexts</a:t>
            </a:r>
          </a:p>
          <a:p>
            <a:r>
              <a:rPr lang="en-US" sz="1600"/>
              <a:t>Concurrent access to JavaScript objects is </a:t>
            </a:r>
            <a:r>
              <a:rPr lang="en-US" sz="1600" i="1"/>
              <a:t>not</a:t>
            </a:r>
            <a:r>
              <a:rPr lang="en-US" sz="1600"/>
              <a:t> allowed: any JavaScript object cannot be accessed by more than one thread at a time.</a:t>
            </a:r>
          </a:p>
          <a:p>
            <a:pPr lvl="1"/>
            <a:r>
              <a:rPr lang="en-US" sz="1600"/>
              <a:t>Access to a shared Java Object (across JavaScript execution contexts) has to be </a:t>
            </a:r>
            <a:r>
              <a:rPr lang="en-US" sz="1600" i="1"/>
              <a:t>synchronized</a:t>
            </a:r>
            <a:r>
              <a:rPr lang="en-US" sz="1600"/>
              <a:t> in Java code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22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5739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from</a:t>
            </a:r>
            <a:r>
              <a:rPr lang="nl-NL"/>
              <a:t> a Single Multi-</a:t>
            </a:r>
            <a:r>
              <a:rPr lang="nl-NL" err="1"/>
              <a:t>threaded</a:t>
            </a:r>
            <a:r>
              <a:rPr lang="nl-NL"/>
              <a:t> Java Application</a:t>
            </a:r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4F855-AE4D-4D15-87BA-B086D38D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1" y="1099711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149807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855490" y="924646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1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stCxn id="11" idx="3"/>
            <a:endCxn id="29" idx="2"/>
          </p:cNvCxnSpPr>
          <p:nvPr/>
        </p:nvCxnSpPr>
        <p:spPr>
          <a:xfrm>
            <a:off x="2661567" y="1473815"/>
            <a:ext cx="1425496" cy="1000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1"/>
          </p:cNvCxnSpPr>
          <p:nvPr/>
        </p:nvCxnSpPr>
        <p:spPr>
          <a:xfrm flipV="1">
            <a:off x="6461988" y="1909125"/>
            <a:ext cx="1433181" cy="5649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6896936" y="1740214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938024" y="150049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CBD7DDFB-578A-45BD-85F8-741D38886D81}"/>
              </a:ext>
            </a:extLst>
          </p:cNvPr>
          <p:cNvSpPr/>
          <p:nvPr/>
        </p:nvSpPr>
        <p:spPr>
          <a:xfrm>
            <a:off x="1770394" y="1717990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3EF7-6F0D-4494-862B-15957480D375}"/>
              </a:ext>
            </a:extLst>
          </p:cNvPr>
          <p:cNvSpPr txBox="1"/>
          <p:nvPr/>
        </p:nvSpPr>
        <p:spPr>
          <a:xfrm>
            <a:off x="1792772" y="1847919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/>
              <a:t>Main</a:t>
            </a:r>
            <a:r>
              <a:rPr lang="nl-NL" sz="1100"/>
              <a:t> Thread</a:t>
            </a:r>
            <a:endParaRPr lang="en-NL" sz="1100" err="1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F630EAE3-9D4A-4036-BA4A-AE321B42ECEA}"/>
              </a:ext>
            </a:extLst>
          </p:cNvPr>
          <p:cNvSpPr/>
          <p:nvPr/>
        </p:nvSpPr>
        <p:spPr>
          <a:xfrm>
            <a:off x="1796577" y="2466198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61813-3340-4772-8F20-29B2251FFEC9}"/>
              </a:ext>
            </a:extLst>
          </p:cNvPr>
          <p:cNvSpPr txBox="1"/>
          <p:nvPr/>
        </p:nvSpPr>
        <p:spPr>
          <a:xfrm>
            <a:off x="1818955" y="2596127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/>
              <a:t>Second Thread</a:t>
            </a:r>
            <a:endParaRPr lang="en-NL" sz="1100" err="1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E64AA98-31BE-46A7-9B15-AECEC7D2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3364186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9FF6D0-7533-44E9-9BA8-A83DABAAC7ED}"/>
              </a:ext>
            </a:extLst>
          </p:cNvPr>
          <p:cNvSpPr txBox="1"/>
          <p:nvPr/>
        </p:nvSpPr>
        <p:spPr>
          <a:xfrm>
            <a:off x="7041366" y="3816085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1BDC2415-AD1F-4EEC-A8D0-AA52719E5EE5}"/>
              </a:ext>
            </a:extLst>
          </p:cNvPr>
          <p:cNvSpPr/>
          <p:nvPr/>
        </p:nvSpPr>
        <p:spPr>
          <a:xfrm>
            <a:off x="8410864" y="1139192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38DDD-46E1-4DE8-814A-8D0A296DF35A}"/>
              </a:ext>
            </a:extLst>
          </p:cNvPr>
          <p:cNvSpPr txBox="1"/>
          <p:nvPr/>
        </p:nvSpPr>
        <p:spPr>
          <a:xfrm>
            <a:off x="8433242" y="1269121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 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2133164-F01C-4B89-B583-F879343B29C9}"/>
              </a:ext>
            </a:extLst>
          </p:cNvPr>
          <p:cNvSpPr/>
          <p:nvPr/>
        </p:nvSpPr>
        <p:spPr>
          <a:xfrm>
            <a:off x="8403281" y="3039766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FA559-F5B9-4FC3-85B2-41F72DB7057E}"/>
              </a:ext>
            </a:extLst>
          </p:cNvPr>
          <p:cNvSpPr txBox="1"/>
          <p:nvPr/>
        </p:nvSpPr>
        <p:spPr>
          <a:xfrm>
            <a:off x="8425659" y="3169695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Second</a:t>
            </a:r>
          </a:p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CE3ADF-20F1-4C9D-AD7F-DBD11405D53F}"/>
              </a:ext>
            </a:extLst>
          </p:cNvPr>
          <p:cNvCxnSpPr>
            <a:cxnSpLocks/>
            <a:stCxn id="3" idx="5"/>
            <a:endCxn id="36" idx="2"/>
          </p:cNvCxnSpPr>
          <p:nvPr/>
        </p:nvCxnSpPr>
        <p:spPr>
          <a:xfrm flipV="1">
            <a:off x="2440028" y="1673670"/>
            <a:ext cx="1497996" cy="263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0FE496-2498-48FC-AE1B-7AD8A864C0E5}"/>
              </a:ext>
            </a:extLst>
          </p:cNvPr>
          <p:cNvCxnSpPr>
            <a:cxnSpLocks/>
          </p:cNvCxnSpPr>
          <p:nvPr/>
        </p:nvCxnSpPr>
        <p:spPr>
          <a:xfrm flipV="1">
            <a:off x="4798705" y="1589907"/>
            <a:ext cx="3093291" cy="72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0E96AF4-74C5-408E-A22F-A665F14DADE7}"/>
              </a:ext>
            </a:extLst>
          </p:cNvPr>
          <p:cNvSpPr/>
          <p:nvPr/>
        </p:nvSpPr>
        <p:spPr>
          <a:xfrm rot="1184110">
            <a:off x="6607122" y="2089592"/>
            <a:ext cx="170890" cy="74678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A06DA068-6AE4-4459-A309-2048D132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24501">
            <a:off x="6426131" y="2640942"/>
            <a:ext cx="381050" cy="381050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06B0F9D-88B3-444B-809C-8E9669730225}"/>
              </a:ext>
            </a:extLst>
          </p:cNvPr>
          <p:cNvSpPr/>
          <p:nvPr/>
        </p:nvSpPr>
        <p:spPr>
          <a:xfrm>
            <a:off x="7299198" y="2555399"/>
            <a:ext cx="1283477" cy="419361"/>
          </a:xfrm>
          <a:prstGeom prst="wedgeRectCallout">
            <a:avLst>
              <a:gd name="adj1" fmla="val -98751"/>
              <a:gd name="adj2" fmla="val 11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</a:t>
            </a:r>
            <a:endParaRPr lang="en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29CB80-3944-4972-8EF6-DA3ADD1304AB}"/>
              </a:ext>
            </a:extLst>
          </p:cNvPr>
          <p:cNvSpPr/>
          <p:nvPr/>
        </p:nvSpPr>
        <p:spPr>
          <a:xfrm>
            <a:off x="2907104" y="1846850"/>
            <a:ext cx="130988" cy="196923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8" name="Graphic 57" descr="Lock">
            <a:extLst>
              <a:ext uri="{FF2B5EF4-FFF2-40B4-BE49-F238E27FC236}">
                <a16:creationId xmlns:a16="http://schemas.microsoft.com/office/drawing/2014/main" id="{84A57700-D29A-496B-9387-8F1E7E302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8065" y="3584714"/>
            <a:ext cx="381050" cy="381050"/>
          </a:xfrm>
          <a:prstGeom prst="rect">
            <a:avLst/>
          </a:prstGeom>
        </p:spPr>
      </p:pic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66DBA52C-C2BF-4384-A711-A947AD476312}"/>
              </a:ext>
            </a:extLst>
          </p:cNvPr>
          <p:cNvSpPr/>
          <p:nvPr/>
        </p:nvSpPr>
        <p:spPr>
          <a:xfrm>
            <a:off x="62046" y="3868276"/>
            <a:ext cx="2599522" cy="974825"/>
          </a:xfrm>
          <a:prstGeom prst="wedgeRectCallout">
            <a:avLst>
              <a:gd name="adj1" fmla="val 59036"/>
              <a:gd name="adj2" fmla="val -55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 [</a:t>
            </a:r>
            <a:r>
              <a:rPr lang="nl-NL" err="1"/>
              <a:t>to</a:t>
            </a:r>
            <a:r>
              <a:rPr lang="nl-NL"/>
              <a:t> code snippets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access </a:t>
            </a:r>
            <a:r>
              <a:rPr lang="nl-NL" i="1" err="1"/>
              <a:t>cac</a:t>
            </a:r>
            <a:r>
              <a:rPr lang="nl-NL" i="1"/>
              <a:t> – </a:t>
            </a:r>
            <a:r>
              <a:rPr lang="nl-NL" i="1" err="1"/>
              <a:t>an</a:t>
            </a:r>
            <a:r>
              <a:rPr lang="nl-NL" i="1"/>
              <a:t> object shared </a:t>
            </a:r>
            <a:r>
              <a:rPr lang="nl-NL" i="1" err="1"/>
              <a:t>with</a:t>
            </a:r>
            <a:r>
              <a:rPr lang="nl-NL" i="1"/>
              <a:t> </a:t>
            </a:r>
            <a:r>
              <a:rPr lang="nl-NL" i="1" err="1"/>
              <a:t>two</a:t>
            </a:r>
            <a:r>
              <a:rPr lang="nl-NL" i="1"/>
              <a:t> context </a:t>
            </a:r>
            <a:r>
              <a:rPr lang="nl-NL" i="1" err="1"/>
              <a:t>bindings</a:t>
            </a:r>
            <a:r>
              <a:rPr lang="nl-NL"/>
              <a:t>]</a:t>
            </a:r>
            <a:endParaRPr lang="en-N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65CD381-F09A-4C2E-8B08-43A299F5DA70}"/>
              </a:ext>
            </a:extLst>
          </p:cNvPr>
          <p:cNvSpPr/>
          <p:nvPr/>
        </p:nvSpPr>
        <p:spPr>
          <a:xfrm>
            <a:off x="4986995" y="1937073"/>
            <a:ext cx="1408714" cy="26509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BFE7B-B3EB-42C4-9099-F5F23D121063}"/>
              </a:ext>
            </a:extLst>
          </p:cNvPr>
          <p:cNvSpPr txBox="1"/>
          <p:nvPr/>
        </p:nvSpPr>
        <p:spPr>
          <a:xfrm>
            <a:off x="5197627" y="3951135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2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DB38A-25FD-4870-AA88-13DF595AAEB6}"/>
              </a:ext>
            </a:extLst>
          </p:cNvPr>
          <p:cNvSpPr/>
          <p:nvPr/>
        </p:nvSpPr>
        <p:spPr>
          <a:xfrm>
            <a:off x="5337167" y="3521916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525D70-5C6D-43FF-A2A7-2EEBBC563F5A}"/>
              </a:ext>
            </a:extLst>
          </p:cNvPr>
          <p:cNvCxnSpPr>
            <a:cxnSpLocks/>
            <a:stCxn id="27" idx="5"/>
            <a:endCxn id="47" idx="2"/>
          </p:cNvCxnSpPr>
          <p:nvPr/>
        </p:nvCxnSpPr>
        <p:spPr>
          <a:xfrm>
            <a:off x="2466211" y="2685281"/>
            <a:ext cx="2870956" cy="1009815"/>
          </a:xfrm>
          <a:prstGeom prst="bentConnector3">
            <a:avLst>
              <a:gd name="adj1" fmla="val 10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4087063" y="2224148"/>
            <a:ext cx="2374925" cy="49986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cac</a:t>
            </a:r>
            <a:r>
              <a:rPr lang="nl-NL" sz="1000"/>
              <a:t> </a:t>
            </a:r>
            <a:br>
              <a:rPr lang="nl-NL" sz="1000"/>
            </a:br>
            <a:r>
              <a:rPr lang="nl-NL" sz="1000"/>
              <a:t>&lt;class </a:t>
            </a:r>
            <a:br>
              <a:rPr lang="nl-NL" sz="1000"/>
            </a:br>
            <a:r>
              <a:rPr lang="nl-NL" sz="1000" err="1"/>
              <a:t>CacheAndCounter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0CE9D4-26E4-4462-AAF0-B1A8579C910E}"/>
              </a:ext>
            </a:extLst>
          </p:cNvPr>
          <p:cNvCxnSpPr>
            <a:cxnSpLocks/>
            <a:stCxn id="47" idx="6"/>
            <a:endCxn id="31" idx="2"/>
          </p:cNvCxnSpPr>
          <p:nvPr/>
        </p:nvCxnSpPr>
        <p:spPr>
          <a:xfrm>
            <a:off x="6223830" y="3695096"/>
            <a:ext cx="2082392" cy="491196"/>
          </a:xfrm>
          <a:prstGeom prst="bentConnector4">
            <a:avLst>
              <a:gd name="adj1" fmla="val 20067"/>
              <a:gd name="adj2" fmla="val 14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82BD09-DFA3-4859-926E-AEA15FA18425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6307973" y="2603877"/>
            <a:ext cx="1587196" cy="1171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aided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interaction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  <a:br>
              <a:rPr lang="en-US"/>
            </a:br>
            <a:endParaRPr lang="en-US"/>
          </a:p>
          <a:p>
            <a:r>
              <a:rPr lang="en-US"/>
              <a:t>NPM Module </a:t>
            </a:r>
            <a:r>
              <a:rPr lang="en-US" i="1">
                <a:hlinkClick r:id="rId3"/>
              </a:rPr>
              <a:t>Validator</a:t>
            </a:r>
            <a:r>
              <a:rPr lang="en-US"/>
              <a:t> offers</a:t>
            </a:r>
            <a:br>
              <a:rPr lang="en-US"/>
            </a:br>
            <a:r>
              <a:rPr lang="en-US"/>
              <a:t>most of these OOTB</a:t>
            </a:r>
            <a:br>
              <a:rPr lang="en-US"/>
            </a:br>
            <a:endParaRPr lang="en-US"/>
          </a:p>
          <a:p>
            <a:r>
              <a:rPr lang="en-US"/>
              <a:t>But… it is written in JavaScript</a:t>
            </a:r>
          </a:p>
          <a:p>
            <a:pPr lvl="1"/>
            <a:r>
              <a:rPr lang="en-US"/>
              <a:t>How does that help me?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5" y="2957266"/>
            <a:ext cx="1238051" cy="4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4" y="372923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</a:p>
          <a:p>
            <a:r>
              <a:rPr lang="en-US"/>
              <a:t>In Pseudo Code: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B0F09-885C-431C-8761-04D0DADE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6" y="2950914"/>
            <a:ext cx="8567260" cy="981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424BFC-55AB-4BDF-AFE9-E5163AD821C1}"/>
              </a:ext>
            </a:extLst>
          </p:cNvPr>
          <p:cNvSpPr/>
          <p:nvPr/>
        </p:nvSpPr>
        <p:spPr>
          <a:xfrm>
            <a:off x="4895193" y="3145221"/>
            <a:ext cx="1694793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0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Community package in </a:t>
            </a:r>
            <a:r>
              <a:rPr lang="nl-NL" err="1"/>
              <a:t>JavaScript</a:t>
            </a:r>
            <a:r>
              <a:rPr lang="nl-NL"/>
              <a:t> for </a:t>
            </a:r>
            <a:r>
              <a:rPr lang="nl-NL" err="1"/>
              <a:t>dozens</a:t>
            </a:r>
            <a:r>
              <a:rPr lang="nl-NL"/>
              <a:t> of </a:t>
            </a:r>
            <a:r>
              <a:rPr lang="nl-NL" err="1"/>
              <a:t>predefined</a:t>
            </a:r>
            <a:r>
              <a:rPr lang="nl-NL"/>
              <a:t> </a:t>
            </a:r>
            <a:r>
              <a:rPr lang="nl-NL" err="1"/>
              <a:t>validations</a:t>
            </a:r>
            <a:endParaRPr lang="en-NL"/>
          </a:p>
        </p:txBody>
      </p:sp>
      <p:pic>
        <p:nvPicPr>
          <p:cNvPr id="18" name="Snagit_SNG852">
            <a:extLst>
              <a:ext uri="{FF2B5EF4-FFF2-40B4-BE49-F238E27FC236}">
                <a16:creationId xmlns:a16="http://schemas.microsoft.com/office/drawing/2014/main" id="{3845883A-CA4F-46CB-9CC1-D5225B90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2286622"/>
            <a:ext cx="6623050" cy="107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AF468-3810-485C-BD0F-187A488FD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00" y="1010468"/>
            <a:ext cx="5795137" cy="356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8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C788-2A5B-47C1-A9C7-3CD44AA7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56" y="872435"/>
            <a:ext cx="5157051" cy="3658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Validator</a:t>
            </a:r>
            <a:r>
              <a:rPr lang="nl-NL"/>
              <a:t> Module is compatible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GraalJS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B9D30-CFCC-4B57-A192-3DC0BF5D3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953FD4E-8576-4297-A3E0-6B8C3888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18" y="2749012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4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</a:t>
            </a:r>
            <a:r>
              <a:rPr lang="en-US" err="1"/>
              <a:t>GraalVM</a:t>
            </a:r>
            <a:r>
              <a:rPr lang="en-US"/>
              <a:t> as the Java runtime</a:t>
            </a:r>
          </a:p>
          <a:p>
            <a:endParaRPr lang="en-US"/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cli</a:t>
            </a:r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module </a:t>
            </a:r>
            <a:r>
              <a:rPr lang="en-US" i="1"/>
              <a:t>validator</a:t>
            </a:r>
          </a:p>
          <a:p>
            <a:pPr lvl="1"/>
            <a:r>
              <a:rPr lang="en-US" sz="1200"/>
              <a:t>After </a:t>
            </a:r>
            <a:r>
              <a:rPr lang="en-US" sz="1200">
                <a:hlinkClick r:id="rId3"/>
              </a:rPr>
              <a:t>checking</a:t>
            </a:r>
            <a:r>
              <a:rPr lang="en-US" sz="1200"/>
              <a:t> it is compatible</a:t>
            </a:r>
            <a:endParaRPr lang="en-US"/>
          </a:p>
          <a:p>
            <a:r>
              <a:rPr lang="en-US"/>
              <a:t>Install and use webpack </a:t>
            </a:r>
            <a:br>
              <a:rPr lang="en-US"/>
            </a:br>
            <a:r>
              <a:rPr lang="en-US"/>
              <a:t>to create a single bundle for module </a:t>
            </a:r>
            <a:r>
              <a:rPr lang="en-US" i="1"/>
              <a:t>validator</a:t>
            </a:r>
          </a:p>
          <a:p>
            <a:endParaRPr lang="en-US" i="1"/>
          </a:p>
          <a:p>
            <a:r>
              <a:rPr lang="en-US"/>
              <a:t>Extend Java application</a:t>
            </a:r>
          </a:p>
          <a:p>
            <a:pPr lvl="1"/>
            <a:r>
              <a:rPr lang="en-US"/>
              <a:t>Import </a:t>
            </a:r>
            <a:r>
              <a:rPr lang="en-US" err="1"/>
              <a:t>GraalVM</a:t>
            </a:r>
            <a:r>
              <a:rPr lang="en-US"/>
              <a:t> Polyglot package </a:t>
            </a:r>
          </a:p>
          <a:p>
            <a:pPr lvl="1"/>
            <a:r>
              <a:rPr lang="en-US"/>
              <a:t>Create JavaScript Context</a:t>
            </a:r>
          </a:p>
          <a:p>
            <a:pPr lvl="1"/>
            <a:r>
              <a:rPr lang="en-US"/>
              <a:t>Load validator_bundled.js into context</a:t>
            </a:r>
          </a:p>
          <a:p>
            <a:pPr lvl="1"/>
            <a:r>
              <a:rPr lang="en-US"/>
              <a:t>Get desired JS functions from bindings map</a:t>
            </a:r>
          </a:p>
          <a:p>
            <a:pPr lvl="1"/>
            <a:r>
              <a:rPr lang="en-US"/>
              <a:t>Execute required JS functions </a:t>
            </a:r>
          </a:p>
          <a:p>
            <a:pPr lvl="2"/>
            <a:r>
              <a:rPr lang="en-US"/>
              <a:t>as if they were Java methods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22" y="1557520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6EE31-A32F-4E09-AA97-CAF5CA5184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5446" y="2045666"/>
            <a:ext cx="942117" cy="942117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21" y="679966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3835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6" y="3436796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701550" y="3627442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8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10" y="3963568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26" y="4016854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7016860" y="4207500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3880731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F5539-5D76-444E-A247-5833F4D3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17" y="1736699"/>
            <a:ext cx="3894083" cy="2061384"/>
          </a:xfrm>
          <a:prstGeom prst="rect">
            <a:avLst/>
          </a:prstGeom>
        </p:spPr>
      </p:pic>
      <p:pic>
        <p:nvPicPr>
          <p:cNvPr id="13" name="Snagit_SNG847">
            <a:extLst>
              <a:ext uri="{FF2B5EF4-FFF2-40B4-BE49-F238E27FC236}">
                <a16:creationId xmlns:a16="http://schemas.microsoft.com/office/drawing/2014/main" id="{A28835CC-C87D-45C7-9B4D-31F6A9CE7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00" y="1528998"/>
            <a:ext cx="7083409" cy="1703438"/>
          </a:xfrm>
          <a:prstGeom prst="rect">
            <a:avLst/>
          </a:prstGeom>
        </p:spPr>
      </p:pic>
      <p:pic>
        <p:nvPicPr>
          <p:cNvPr id="20" name="Snagit_SNG84A">
            <a:extLst>
              <a:ext uri="{FF2B5EF4-FFF2-40B4-BE49-F238E27FC236}">
                <a16:creationId xmlns:a16="http://schemas.microsoft.com/office/drawing/2014/main" id="{4179A1CF-50C4-429E-853F-8657D8EF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406" y="2199717"/>
            <a:ext cx="5623788" cy="1609014"/>
          </a:xfrm>
          <a:prstGeom prst="rect">
            <a:avLst/>
          </a:prstGeom>
        </p:spPr>
      </p:pic>
      <p:pic>
        <p:nvPicPr>
          <p:cNvPr id="22" name="Snagit_SNG84E">
            <a:extLst>
              <a:ext uri="{FF2B5EF4-FFF2-40B4-BE49-F238E27FC236}">
                <a16:creationId xmlns:a16="http://schemas.microsoft.com/office/drawing/2014/main" id="{C190242A-A75C-442F-902B-6A9D34451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727" y="908589"/>
            <a:ext cx="6377770" cy="556132"/>
          </a:xfrm>
          <a:prstGeom prst="rect">
            <a:avLst/>
          </a:prstGeom>
        </p:spPr>
      </p:pic>
      <p:pic>
        <p:nvPicPr>
          <p:cNvPr id="24" name="Snagit_SNG816">
            <a:extLst>
              <a:ext uri="{FF2B5EF4-FFF2-40B4-BE49-F238E27FC236}">
                <a16:creationId xmlns:a16="http://schemas.microsoft.com/office/drawing/2014/main" id="{D8454F3B-F5A0-4BBF-A2AA-C0EED25C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18" y="4014961"/>
            <a:ext cx="5247512" cy="793741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72" y="3665019"/>
            <a:ext cx="1559265" cy="69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EB5DD37-01EE-4FAF-B07F-22AB4C263FDC}"/>
              </a:ext>
            </a:extLst>
          </p:cNvPr>
          <p:cNvSpPr/>
          <p:nvPr/>
        </p:nvSpPr>
        <p:spPr>
          <a:xfrm>
            <a:off x="7959710" y="352417"/>
            <a:ext cx="812509" cy="504000"/>
          </a:xfrm>
          <a:prstGeom prst="wedgeRectCallout">
            <a:avLst>
              <a:gd name="adj1" fmla="val -193524"/>
              <a:gd name="adj2" fmla="val 7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npx</a:t>
            </a:r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8180E3C-4CD9-4BD3-9E45-937FA0FF3E0F}"/>
              </a:ext>
            </a:extLst>
          </p:cNvPr>
          <p:cNvSpPr/>
          <p:nvPr/>
        </p:nvSpPr>
        <p:spPr>
          <a:xfrm>
            <a:off x="7118152" y="1300358"/>
            <a:ext cx="1654067" cy="504000"/>
          </a:xfrm>
          <a:prstGeom prst="wedgeRectCallout">
            <a:avLst>
              <a:gd name="adj1" fmla="val -123653"/>
              <a:gd name="adj2" fmla="val 21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npm</a:t>
            </a:r>
            <a:r>
              <a:rPr lang="nl-NL"/>
              <a:t> module </a:t>
            </a:r>
            <a:r>
              <a:rPr lang="nl-NL" err="1"/>
              <a:t>Validator</a:t>
            </a:r>
            <a:endParaRPr lang="en-NL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5D39A59-CFFB-443E-AF30-2F4561A94934}"/>
              </a:ext>
            </a:extLst>
          </p:cNvPr>
          <p:cNvSpPr/>
          <p:nvPr/>
        </p:nvSpPr>
        <p:spPr>
          <a:xfrm>
            <a:off x="7433184" y="2535373"/>
            <a:ext cx="1654067" cy="504000"/>
          </a:xfrm>
          <a:prstGeom prst="wedgeRectCallout">
            <a:avLst>
              <a:gd name="adj1" fmla="val -82192"/>
              <a:gd name="adj2" fmla="val -9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webpack</a:t>
            </a:r>
            <a:r>
              <a:rPr lang="nl-NL"/>
              <a:t> &amp; </a:t>
            </a:r>
            <a:r>
              <a:rPr lang="nl-NL" err="1"/>
              <a:t>webpack</a:t>
            </a:r>
            <a:r>
              <a:rPr lang="nl-NL"/>
              <a:t>-cli</a:t>
            </a:r>
            <a:endParaRPr lang="en-NL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D45E65A-84B9-416B-8B41-CC628E3FF2CB}"/>
              </a:ext>
            </a:extLst>
          </p:cNvPr>
          <p:cNvSpPr/>
          <p:nvPr/>
        </p:nvSpPr>
        <p:spPr>
          <a:xfrm>
            <a:off x="2995448" y="4393370"/>
            <a:ext cx="2376417" cy="504000"/>
          </a:xfrm>
          <a:prstGeom prst="wedgeRectCallout">
            <a:avLst>
              <a:gd name="adj1" fmla="val -2605"/>
              <a:gd name="adj2" fmla="val -95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Produce a single bundle.js for </a:t>
            </a:r>
            <a:r>
              <a:rPr lang="nl-NL" err="1"/>
              <a:t>Validator</a:t>
            </a:r>
            <a:r>
              <a:rPr lang="nl-NL"/>
              <a:t> module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351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35D-152B-4546-AC41-B2C5886F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phasechange.ai%2Fwp-content%2Fuploads%2F2018%2F10%2Fdilbert-holy-grail-of-technology-programming-cartoon-v2_20181012_tje.png&amp;sp=91e42509214a05a380286d9a431aaa13&amp;anticache=110054">
            <a:extLst>
              <a:ext uri="{FF2B5EF4-FFF2-40B4-BE49-F238E27FC236}">
                <a16:creationId xmlns:a16="http://schemas.microsoft.com/office/drawing/2014/main" id="{020B4847-B6B6-4448-9A4A-45059867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99" y="1428187"/>
            <a:ext cx="7062763" cy="34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7B417-5617-4375-AAA7-AEBF73AAC15E}"/>
              </a:ext>
            </a:extLst>
          </p:cNvPr>
          <p:cNvSpPr/>
          <p:nvPr/>
        </p:nvSpPr>
        <p:spPr>
          <a:xfrm>
            <a:off x="6261463" y="2760616"/>
            <a:ext cx="1036320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4A16A-B66A-4FC6-9A62-D86DE8E8AE81}"/>
              </a:ext>
            </a:extLst>
          </p:cNvPr>
          <p:cNvSpPr/>
          <p:nvPr/>
        </p:nvSpPr>
        <p:spPr>
          <a:xfrm>
            <a:off x="3966753" y="3304901"/>
            <a:ext cx="1894115" cy="92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CB10-6966-4623-A9FC-D81C3443DC32}"/>
              </a:ext>
            </a:extLst>
          </p:cNvPr>
          <p:cNvCxnSpPr>
            <a:stCxn id="10" idx="1"/>
          </p:cNvCxnSpPr>
          <p:nvPr/>
        </p:nvCxnSpPr>
        <p:spPr>
          <a:xfrm flipH="1">
            <a:off x="5860868" y="3152502"/>
            <a:ext cx="400595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s14-eu5.startpage.com/cgi-bin/serveimage?url=http%3A%2F%2Fwww.alicedegan.com%2Fwp-content%2Fuploads%2F2015%2F03%2FHoly-Grail-Ad.jpg&amp;sp=a14a0640bc3926204cb297ecb15d0279&amp;anticache=536809">
            <a:extLst>
              <a:ext uri="{FF2B5EF4-FFF2-40B4-BE49-F238E27FC236}">
                <a16:creationId xmlns:a16="http://schemas.microsoft.com/office/drawing/2014/main" id="{3DC8DE89-21BB-45CD-BCA1-503F4669A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57"/>
          <a:stretch/>
        </p:blipFill>
        <p:spPr bwMode="auto">
          <a:xfrm>
            <a:off x="6862354" y="18673"/>
            <a:ext cx="2094776" cy="252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A257A-78D5-4E32-8A89-2B149EB6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7" y="1526654"/>
            <a:ext cx="8344845" cy="2158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7FD51-EBDE-4714-9E92-3CAB9375B5EE}"/>
              </a:ext>
            </a:extLst>
          </p:cNvPr>
          <p:cNvSpPr/>
          <p:nvPr/>
        </p:nvSpPr>
        <p:spPr>
          <a:xfrm>
            <a:off x="1066901" y="2731406"/>
            <a:ext cx="6358658" cy="20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A6F5E-6CE2-454D-8246-3E031EA90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39"/>
          <a:stretch/>
        </p:blipFill>
        <p:spPr>
          <a:xfrm>
            <a:off x="123725" y="3756885"/>
            <a:ext cx="7640792" cy="7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05" y="809876"/>
            <a:ext cx="155926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41" y="1265766"/>
            <a:ext cx="1428750" cy="7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57" y="1319052"/>
            <a:ext cx="761768" cy="7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835191" y="1509698"/>
            <a:ext cx="1015094" cy="435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31" y="1182930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Native Image </a:t>
            </a:r>
            <a:r>
              <a:rPr lang="nl-NL" b="1" dirty="0" err="1"/>
              <a:t>generation</a:t>
            </a:r>
            <a:r>
              <a:rPr lang="nl-NL" b="1" dirty="0"/>
              <a:t> for Java Polyglot </a:t>
            </a:r>
            <a:r>
              <a:rPr lang="nl-NL" b="1" dirty="0" err="1"/>
              <a:t>application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7375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Compiled</a:t>
            </a:r>
            <a:r>
              <a:rPr lang="nl-NL"/>
              <a:t> Native </a:t>
            </a:r>
            <a:r>
              <a:rPr lang="nl-NL" err="1"/>
              <a:t>Binary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multi-lingual</a:t>
            </a:r>
            <a:r>
              <a:rPr lang="nl-NL"/>
              <a:t> or polyglot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</a:t>
            </a:r>
            <a:r>
              <a:rPr lang="nl-NL" err="1"/>
              <a:t>turned</a:t>
            </a:r>
            <a:r>
              <a:rPr lang="nl-NL"/>
              <a:t> </a:t>
            </a:r>
            <a:r>
              <a:rPr lang="nl-NL" err="1"/>
              <a:t>into</a:t>
            </a:r>
            <a:r>
              <a:rPr lang="nl-NL"/>
              <a:t> a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compilation</a:t>
            </a:r>
            <a:endParaRPr lang="nl-NL"/>
          </a:p>
          <a:p>
            <a:pPr lvl="1"/>
            <a:r>
              <a:rPr lang="nl-NL" sz="1400"/>
              <a:t>Non JVM-</a:t>
            </a:r>
            <a:r>
              <a:rPr lang="nl-NL" sz="1400" err="1"/>
              <a:t>languages</a:t>
            </a:r>
            <a:r>
              <a:rPr lang="nl-NL" sz="1400"/>
              <a:t> </a:t>
            </a:r>
            <a:r>
              <a:rPr lang="nl-NL" sz="1400" err="1"/>
              <a:t>can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</a:t>
            </a:r>
            <a:r>
              <a:rPr lang="nl-NL" sz="1400" err="1"/>
              <a:t>included</a:t>
            </a:r>
            <a:r>
              <a:rPr lang="nl-NL" sz="1400"/>
              <a:t> but are </a:t>
            </a:r>
            <a:r>
              <a:rPr lang="nl-NL" sz="1400" err="1"/>
              <a:t>not</a:t>
            </a:r>
            <a:r>
              <a:rPr lang="nl-NL" sz="1400"/>
              <a:t> </a:t>
            </a:r>
            <a:r>
              <a:rPr lang="nl-NL" sz="1400" err="1"/>
              <a:t>compiled</a:t>
            </a:r>
            <a:r>
              <a:rPr lang="nl-NL" sz="1400"/>
              <a:t> </a:t>
            </a:r>
            <a:r>
              <a:rPr lang="nl-NL" sz="1400" err="1"/>
              <a:t>ahead</a:t>
            </a:r>
            <a:r>
              <a:rPr lang="nl-NL" sz="1400"/>
              <a:t> of time</a:t>
            </a:r>
          </a:p>
          <a:p>
            <a:pPr lvl="1"/>
            <a:r>
              <a:rPr lang="nl-NL" sz="1400"/>
              <a:t>The </a:t>
            </a:r>
            <a:r>
              <a:rPr lang="nl-NL" sz="1400" err="1"/>
              <a:t>build</a:t>
            </a:r>
            <a:r>
              <a:rPr lang="nl-NL" sz="1400"/>
              <a:t> </a:t>
            </a:r>
            <a:r>
              <a:rPr lang="nl-NL" sz="1400" err="1"/>
              <a:t>process</a:t>
            </a:r>
            <a:r>
              <a:rPr lang="nl-NL" sz="1400"/>
              <a:t> for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executable</a:t>
            </a:r>
            <a:r>
              <a:rPr lang="nl-NL" sz="1400"/>
              <a:t> takes long &amp; </a:t>
            </a:r>
            <a:r>
              <a:rPr lang="nl-NL" sz="1400" err="1"/>
              <a:t>uses</a:t>
            </a:r>
            <a:r>
              <a:rPr lang="nl-NL" sz="1400"/>
              <a:t> a lot of memory</a:t>
            </a:r>
          </a:p>
          <a:p>
            <a:r>
              <a:rPr lang="nl-NL"/>
              <a:t>The </a:t>
            </a:r>
            <a:r>
              <a:rPr lang="nl-NL" err="1"/>
              <a:t>outcome</a:t>
            </a:r>
            <a:r>
              <a:rPr lang="nl-NL"/>
              <a:t>: a single, smal[</a:t>
            </a:r>
            <a:r>
              <a:rPr lang="nl-NL" err="1"/>
              <a:t>lish</a:t>
            </a:r>
            <a:r>
              <a:rPr lang="nl-NL"/>
              <a:t>] file running on </a:t>
            </a:r>
            <a:r>
              <a:rPr lang="nl-NL" err="1"/>
              <a:t>plain</a:t>
            </a:r>
            <a:r>
              <a:rPr lang="nl-NL"/>
              <a:t> Linux </a:t>
            </a:r>
            <a:br>
              <a:rPr lang="nl-NL"/>
            </a:b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fast</a:t>
            </a:r>
            <a:r>
              <a:rPr lang="nl-NL"/>
              <a:t> startup &amp; low memory footprint</a:t>
            </a:r>
          </a:p>
          <a:p>
            <a:pPr lvl="1"/>
            <a:r>
              <a:rPr lang="nl-NL" sz="1400"/>
              <a:t>For </a:t>
            </a:r>
            <a:r>
              <a:rPr lang="nl-NL" sz="1400" err="1"/>
              <a:t>example</a:t>
            </a:r>
            <a:r>
              <a:rPr lang="nl-NL" sz="1400"/>
              <a:t> in Alpine Linux Container or in Linux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Serverless</a:t>
            </a:r>
            <a:r>
              <a:rPr lang="nl-NL" sz="1400"/>
              <a:t> </a:t>
            </a:r>
            <a:r>
              <a:rPr lang="nl-NL" sz="1400" err="1"/>
              <a:t>Function</a:t>
            </a:r>
            <a:endParaRPr lang="nl-NL" sz="1400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0DB83D78-0DE3-449A-8A98-BF2C6E8B5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363342" y="4574053"/>
            <a:ext cx="489997" cy="3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E5B6928-AF6F-41C4-AF1F-D37CFD0D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01" y="3557334"/>
            <a:ext cx="891246" cy="4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EDA8428-1CF1-4E28-B31B-0A8699FC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78" y="3625026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644B6-0560-42DF-BB88-514102D7DD68}"/>
              </a:ext>
            </a:extLst>
          </p:cNvPr>
          <p:cNvGrpSpPr/>
          <p:nvPr/>
        </p:nvGrpSpPr>
        <p:grpSpPr>
          <a:xfrm rot="20758321">
            <a:off x="3534808" y="3786292"/>
            <a:ext cx="411768" cy="318435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7658AC4-2BC6-411C-9CF9-0FBC8BED2321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CF3C5F8-11F1-40C2-B6E7-4751D5FD7BAD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747940-8277-4CEC-9502-B404218956B7}"/>
              </a:ext>
            </a:extLst>
          </p:cNvPr>
          <p:cNvSpPr/>
          <p:nvPr/>
        </p:nvSpPr>
        <p:spPr>
          <a:xfrm>
            <a:off x="2831683" y="3688719"/>
            <a:ext cx="671706" cy="5842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err="1"/>
              <a:t>GraalVM</a:t>
            </a:r>
            <a:r>
              <a:rPr lang="nl-NL" sz="700"/>
              <a:t> Polyglot</a:t>
            </a:r>
            <a:endParaRPr lang="en-NL" sz="7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3F0BE3-F2B6-4562-B420-F46A909323E4}"/>
              </a:ext>
            </a:extLst>
          </p:cNvPr>
          <p:cNvSpPr/>
          <p:nvPr/>
        </p:nvSpPr>
        <p:spPr>
          <a:xfrm>
            <a:off x="2372986" y="3854537"/>
            <a:ext cx="499222" cy="30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19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690BE74B-3E38-4613-B14D-7CABE9A6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93" y="2973114"/>
            <a:ext cx="559950" cy="3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4546F2-89E5-493E-9F8A-560F8FEDFEC0}"/>
              </a:ext>
            </a:extLst>
          </p:cNvPr>
          <p:cNvGrpSpPr/>
          <p:nvPr/>
        </p:nvGrpSpPr>
        <p:grpSpPr>
          <a:xfrm rot="14536893">
            <a:off x="2624042" y="3397695"/>
            <a:ext cx="392725" cy="333875"/>
            <a:chOff x="3243860" y="3619773"/>
            <a:chExt cx="1106568" cy="897242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DA7C4AB-E28E-4DC1-8413-C9DE9056CD5E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A21A4E1-61AB-49F2-AE98-D18D5DA7B94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46AAE26C-4638-4CAB-9059-2BC5309F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05" y="4600281"/>
            <a:ext cx="1079558" cy="3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47A40B-7F01-45F7-84AF-BF7324350BB5}"/>
              </a:ext>
            </a:extLst>
          </p:cNvPr>
          <p:cNvGrpSpPr/>
          <p:nvPr/>
        </p:nvGrpSpPr>
        <p:grpSpPr>
          <a:xfrm rot="14630362">
            <a:off x="3235606" y="4324319"/>
            <a:ext cx="392726" cy="333873"/>
            <a:chOff x="3243860" y="3619779"/>
            <a:chExt cx="1106569" cy="89723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009746D-8239-4572-834C-1E414943D9B7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46BD6B-19FC-48C3-B9B6-EC0469DEA2D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A36472-6970-4D96-B1AA-CEE6498E98D0}"/>
              </a:ext>
            </a:extLst>
          </p:cNvPr>
          <p:cNvGrpSpPr/>
          <p:nvPr/>
        </p:nvGrpSpPr>
        <p:grpSpPr>
          <a:xfrm rot="18199741">
            <a:off x="2637237" y="4340315"/>
            <a:ext cx="392725" cy="333875"/>
            <a:chOff x="3243860" y="3619773"/>
            <a:chExt cx="1106568" cy="89724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AF09B60-0A62-4160-A872-6B025D0A2713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BB8517F-6BA2-4CDE-A387-F1A8516664A3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31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44FC66E9-CC5B-49E4-B84B-09FF268E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35" y="3943233"/>
            <a:ext cx="850635" cy="3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8BEBDB7-DD50-4927-A154-5BE6AFEA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07" y="4211404"/>
            <a:ext cx="957618" cy="4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6402748A-40B8-423B-9381-8298E817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1" y="4049197"/>
            <a:ext cx="777300" cy="2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EC7A6436-0B8D-49F1-AD0D-7E54050C17BB}"/>
              </a:ext>
            </a:extLst>
          </p:cNvPr>
          <p:cNvSpPr/>
          <p:nvPr/>
        </p:nvSpPr>
        <p:spPr>
          <a:xfrm rot="18014597">
            <a:off x="3263998" y="3469145"/>
            <a:ext cx="341051" cy="17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3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34BB4099-6243-4C47-91F6-9BC068F0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37" y="2818205"/>
            <a:ext cx="283375" cy="2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156ACA97-8DFE-43C3-9A01-8B41E8B6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08" y="3194415"/>
            <a:ext cx="443470" cy="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E44D1D9-EC81-4CD8-BF08-AEB5D02F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1" y="2824682"/>
            <a:ext cx="359093" cy="1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CEE43C2-B43C-40EE-A8E9-8D817AA28EAD}"/>
              </a:ext>
            </a:extLst>
          </p:cNvPr>
          <p:cNvGrpSpPr/>
          <p:nvPr/>
        </p:nvGrpSpPr>
        <p:grpSpPr>
          <a:xfrm rot="18171729">
            <a:off x="3735155" y="3095436"/>
            <a:ext cx="148575" cy="115524"/>
            <a:chOff x="5457783" y="3422637"/>
            <a:chExt cx="1106568" cy="89724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70D6AD6-F38D-4FBE-AB18-2D4036EC4AC8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17AA8772-0A69-4A21-85B7-C7F560354352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B30B3C-FDAB-470B-BB72-BA6C25182F41}"/>
              </a:ext>
            </a:extLst>
          </p:cNvPr>
          <p:cNvSpPr txBox="1"/>
          <p:nvPr/>
        </p:nvSpPr>
        <p:spPr>
          <a:xfrm>
            <a:off x="3862688" y="2758966"/>
            <a:ext cx="230739" cy="860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/>
              <a:t>Fortran</a:t>
            </a:r>
            <a:endParaRPr lang="en-NL" sz="50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D92FEC-D4FB-4CFF-8D93-402E15A46AC7}"/>
              </a:ext>
            </a:extLst>
          </p:cNvPr>
          <p:cNvSpPr txBox="1"/>
          <p:nvPr/>
        </p:nvSpPr>
        <p:spPr>
          <a:xfrm rot="5400000">
            <a:off x="3587800" y="2914850"/>
            <a:ext cx="234785" cy="87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 err="1"/>
              <a:t>Haskell</a:t>
            </a:r>
            <a:endParaRPr lang="en-NL" sz="500" err="1"/>
          </a:p>
        </p:txBody>
      </p:sp>
      <p:pic>
        <p:nvPicPr>
          <p:cNvPr id="46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C9204EA8-77C5-41DF-AEB6-6DB67673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20" y="2967914"/>
            <a:ext cx="326262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6849FF79-72BA-4362-9A22-B4148B683CB1}"/>
              </a:ext>
            </a:extLst>
          </p:cNvPr>
          <p:cNvSpPr/>
          <p:nvPr/>
        </p:nvSpPr>
        <p:spPr>
          <a:xfrm>
            <a:off x="4799259" y="3619902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29777B-44F9-4C52-A24F-A92A689E9C34}"/>
              </a:ext>
            </a:extLst>
          </p:cNvPr>
          <p:cNvSpPr/>
          <p:nvPr/>
        </p:nvSpPr>
        <p:spPr>
          <a:xfrm>
            <a:off x="6964315" y="3780756"/>
            <a:ext cx="1544293" cy="6337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(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)</a:t>
            </a:r>
            <a:endParaRPr lang="nl-NL"/>
          </a:p>
          <a:p>
            <a:pPr algn="ctr"/>
            <a:r>
              <a:rPr lang="nl-NL" err="1"/>
              <a:t>application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7059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executes</a:t>
            </a:r>
            <a:r>
              <a:rPr lang="nl-NL"/>
              <a:t> snippets</a:t>
            </a:r>
            <a:br>
              <a:rPr lang="nl-NL"/>
            </a:br>
            <a:r>
              <a:rPr lang="nl-NL"/>
              <a:t>of </a:t>
            </a:r>
            <a:r>
              <a:rPr lang="nl-NL" err="1"/>
              <a:t>embedded</a:t>
            </a:r>
            <a:r>
              <a:rPr lang="nl-NL"/>
              <a:t>, </a:t>
            </a:r>
            <a:r>
              <a:rPr lang="nl-NL" err="1"/>
              <a:t>inline</a:t>
            </a:r>
            <a:r>
              <a:rPr lang="nl-NL"/>
              <a:t> code in R, Python </a:t>
            </a:r>
            <a:r>
              <a:rPr lang="nl-NL" err="1"/>
              <a:t>and</a:t>
            </a:r>
            <a:r>
              <a:rPr lang="nl-NL"/>
              <a:t> JS </a:t>
            </a:r>
          </a:p>
          <a:p>
            <a:pPr marL="0" indent="0">
              <a:buNone/>
            </a:pP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270941" y="1437565"/>
            <a:ext cx="561618" cy="4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45" y="627858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C3F955-262E-4643-84DE-E15FA7C68358}"/>
              </a:ext>
            </a:extLst>
          </p:cNvPr>
          <p:cNvGrpSpPr/>
          <p:nvPr/>
        </p:nvGrpSpPr>
        <p:grpSpPr>
          <a:xfrm rot="20758321">
            <a:off x="7819514" y="780928"/>
            <a:ext cx="485826" cy="390352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95A5485-82A2-4E9A-98EA-E35DE50600C5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233745B-9BD7-4A64-BB1F-D7F5EA572795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090238" y="719290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GraalVM</a:t>
            </a:r>
            <a:r>
              <a:rPr lang="nl-NL" sz="1100"/>
              <a:t> 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690327" y="818332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87" y="1624431"/>
            <a:ext cx="1273718" cy="4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7552665" y="1364169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6771370" y="1277320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16249" y="2116984"/>
            <a:ext cx="7405874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 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./application-bundle.jar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language:python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verbose</a:t>
            </a:r>
            <a:b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myPolyglotApplication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nl.amis.AppStarter</a:t>
            </a:r>
            <a:endParaRPr lang="nl-NL" sz="160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942" y="746902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6">
            <a:extLst>
              <a:ext uri="{FF2B5EF4-FFF2-40B4-BE49-F238E27FC236}">
                <a16:creationId xmlns:a16="http://schemas.microsoft.com/office/drawing/2014/main" id="{3097D318-AE18-41D2-8E1C-F5362EE44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5" y="4555024"/>
            <a:ext cx="7997855" cy="2363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2AEE2-2577-496A-9354-C870C78CDD1E}"/>
              </a:ext>
            </a:extLst>
          </p:cNvPr>
          <p:cNvGrpSpPr/>
          <p:nvPr/>
        </p:nvGrpSpPr>
        <p:grpSpPr>
          <a:xfrm>
            <a:off x="5937812" y="3135440"/>
            <a:ext cx="2728299" cy="1338568"/>
            <a:chOff x="565027" y="2602244"/>
            <a:chExt cx="2728299" cy="1338568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5143B1D-DA94-49F9-A337-2CB016F33F59}"/>
                </a:ext>
              </a:extLst>
            </p:cNvPr>
            <p:cNvSpPr/>
            <p:nvPr/>
          </p:nvSpPr>
          <p:spPr>
            <a:xfrm rot="5400000">
              <a:off x="1420622" y="2660818"/>
              <a:ext cx="445665" cy="328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86B921-08F6-44F1-852F-A0738639F4B3}"/>
                </a:ext>
              </a:extLst>
            </p:cNvPr>
            <p:cNvSpPr/>
            <p:nvPr/>
          </p:nvSpPr>
          <p:spPr>
            <a:xfrm>
              <a:off x="565027" y="3047909"/>
              <a:ext cx="2728299" cy="89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Binary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Executable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myPolyglotApplication</a:t>
              </a:r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en-NL"/>
            </a:p>
          </p:txBody>
        </p:sp>
        <p:pic>
          <p:nvPicPr>
            <p:cNvPr id="27" name="Picture 26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013D2068-E76A-4A17-A954-5D97E61C4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1471563" y="3546201"/>
              <a:ext cx="300844" cy="30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E9546599-7027-4DA8-8A2B-AA361FC0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888" y="3500163"/>
              <a:ext cx="1030218" cy="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BF23963B-BD29-4AD3-B06D-A4561502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368" y="3599050"/>
              <a:ext cx="275879" cy="2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106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7995-3B2B-4FFE-85F4-289564D4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Native Image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EF47-C310-494F-98E1-E617570B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Classes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r>
              <a:rPr lang="nl-NL" dirty="0"/>
              <a:t> –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executed</a:t>
            </a:r>
            <a:r>
              <a:rPr lang="nl-NL" dirty="0"/>
              <a:t> at Class </a:t>
            </a:r>
            <a:r>
              <a:rPr lang="nl-NL" i="1" dirty="0"/>
              <a:t>load</a:t>
            </a:r>
            <a:r>
              <a:rPr lang="nl-NL" dirty="0"/>
              <a:t> time </a:t>
            </a:r>
            <a:r>
              <a:rPr lang="nl-NL" dirty="0" err="1"/>
              <a:t>instead</a:t>
            </a:r>
            <a:r>
              <a:rPr lang="nl-NL" dirty="0"/>
              <a:t> of Object </a:t>
            </a:r>
            <a:r>
              <a:rPr lang="nl-NL" i="1" dirty="0" err="1"/>
              <a:t>creation</a:t>
            </a:r>
            <a:r>
              <a:rPr lang="nl-NL" i="1" dirty="0"/>
              <a:t> </a:t>
            </a:r>
            <a:r>
              <a:rPr lang="nl-NL" dirty="0"/>
              <a:t>time (per Class </a:t>
            </a:r>
            <a:r>
              <a:rPr lang="nl-NL" dirty="0" err="1"/>
              <a:t>instance</a:t>
            </a:r>
            <a:r>
              <a:rPr lang="nl-NL" dirty="0"/>
              <a:t>)</a:t>
            </a:r>
          </a:p>
          <a:p>
            <a:r>
              <a:rPr lang="nl-NL" dirty="0" err="1"/>
              <a:t>GraalVM</a:t>
            </a:r>
            <a:r>
              <a:rPr lang="nl-NL" dirty="0"/>
              <a:t> Native Image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instructed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classes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pPr lvl="1"/>
            <a:r>
              <a:rPr lang="en-US" dirty="0"/>
              <a:t>to avoid running the same initialization code over and over again at every application start up.</a:t>
            </a:r>
          </a:p>
          <a:p>
            <a:pPr lvl="1"/>
            <a:r>
              <a:rPr lang="en-US" dirty="0"/>
              <a:t>Objects created during build time are available at run time in the so-called </a:t>
            </a:r>
            <a:r>
              <a:rPr lang="en-US" i="1" dirty="0"/>
              <a:t>image heap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GraalVM</a:t>
            </a:r>
            <a:r>
              <a:rPr lang="en-US" dirty="0"/>
              <a:t> Feature</a:t>
            </a:r>
            <a:br>
              <a:rPr lang="en-US" dirty="0"/>
            </a:br>
            <a:r>
              <a:rPr lang="en-US" dirty="0"/>
              <a:t>API provides more fine</a:t>
            </a:r>
            <a:br>
              <a:rPr lang="en-US" dirty="0"/>
            </a:br>
            <a:r>
              <a:rPr lang="en-US" dirty="0"/>
              <a:t>grained control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6058-3EAB-46D6-8B48-30B03CBF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miro.medium.com/max/2000/1*QZa-ootBzur1EpWBf1dwuw.png">
            <a:extLst>
              <a:ext uri="{FF2B5EF4-FFF2-40B4-BE49-F238E27FC236}">
                <a16:creationId xmlns:a16="http://schemas.microsoft.com/office/drawing/2014/main" id="{5533FB16-F187-4E3B-A2DE-910DC42B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6" y="2375472"/>
            <a:ext cx="6207854" cy="31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5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89996" y="3986944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a native image for 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…</a:t>
            </a:r>
          </a:p>
          <a:p>
            <a:pPr lvl="1"/>
            <a:r>
              <a:rPr lang="nl-NL" dirty="0"/>
              <a:t>… we want </a:t>
            </a:r>
            <a:r>
              <a:rPr lang="nl-NL" dirty="0" err="1"/>
              <a:t>this</a:t>
            </a:r>
            <a:r>
              <a:rPr lang="nl-NL" dirty="0"/>
              <a:t> file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place</a:t>
            </a:r>
            <a:r>
              <a:rPr lang="nl-NL" dirty="0"/>
              <a:t> in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instruct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native image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that</a:t>
            </a:r>
            <a:r>
              <a:rPr lang="nl-NL" dirty="0"/>
              <a:t> loads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resource at image </a:t>
            </a:r>
            <a:r>
              <a:rPr lang="nl-NL" dirty="0" err="1"/>
              <a:t>build</a:t>
            </a:r>
            <a:r>
              <a:rPr lang="nl-NL" dirty="0"/>
              <a:t> time</a:t>
            </a:r>
          </a:p>
          <a:p>
            <a:r>
              <a:rPr lang="nl-NL" dirty="0"/>
              <a:t>The </a:t>
            </a:r>
            <a:r>
              <a:rPr lang="nl-NL" dirty="0" err="1"/>
              <a:t>JavaScript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content </a:t>
            </a:r>
            <a:r>
              <a:rPr lang="nl-NL" dirty="0" err="1"/>
              <a:t>stored</a:t>
            </a:r>
            <a:r>
              <a:rPr lang="nl-NL" dirty="0"/>
              <a:t> in a String on </a:t>
            </a:r>
            <a:r>
              <a:rPr lang="nl-NL" dirty="0" err="1"/>
              <a:t>the</a:t>
            </a:r>
            <a:r>
              <a:rPr lang="nl-NL" dirty="0"/>
              <a:t> Image </a:t>
            </a:r>
            <a:r>
              <a:rPr lang="nl-NL" dirty="0" err="1"/>
              <a:t>Heap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6" y="3258369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2846511" y="3513736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2033389" y="3349801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1633478" y="3448843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3" y="3377413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50" y="3379620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5" y="4023665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621790" y="4228928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/>
              <a:t>validatorbundled.js</a:t>
            </a:r>
            <a:endParaRPr lang="en-NL" sz="11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964778" y="3815295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E44B25-28AA-4559-9C70-3AC2578B8F9F}"/>
              </a:ext>
            </a:extLst>
          </p:cNvPr>
          <p:cNvSpPr/>
          <p:nvPr/>
        </p:nvSpPr>
        <p:spPr>
          <a:xfrm>
            <a:off x="3593895" y="3686123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3BAA147-90E2-46D4-A16E-261D2BF5AE1D}"/>
              </a:ext>
            </a:extLst>
          </p:cNvPr>
          <p:cNvSpPr/>
          <p:nvPr/>
        </p:nvSpPr>
        <p:spPr>
          <a:xfrm>
            <a:off x="5758951" y="3498575"/>
            <a:ext cx="2104242" cy="13569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(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)</a:t>
            </a:r>
            <a:endParaRPr lang="nl-NL" dirty="0"/>
          </a:p>
          <a:p>
            <a:pPr algn="ctr"/>
            <a:r>
              <a:rPr lang="nl-NL" dirty="0"/>
              <a:t>Application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E24C1F-E4BD-409F-A34B-D23B05768772}"/>
              </a:ext>
            </a:extLst>
          </p:cNvPr>
          <p:cNvSpPr/>
          <p:nvPr/>
        </p:nvSpPr>
        <p:spPr>
          <a:xfrm>
            <a:off x="6485083" y="4191519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6FD9A-262F-493F-8C1F-9891B051AD64}"/>
              </a:ext>
            </a:extLst>
          </p:cNvPr>
          <p:cNvSpPr txBox="1"/>
          <p:nvPr/>
        </p:nvSpPr>
        <p:spPr>
          <a:xfrm>
            <a:off x="6584580" y="421668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FBBD1E-88DF-4E34-8309-C439B731EB0D}"/>
              </a:ext>
            </a:extLst>
          </p:cNvPr>
          <p:cNvSpPr/>
          <p:nvPr/>
        </p:nvSpPr>
        <p:spPr>
          <a:xfrm>
            <a:off x="6584579" y="4453186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3EFD827D-73D7-4DFE-800D-E0A5968D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489907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3C06C4-ED23-4BA1-9DF5-EF3433ED07D7}"/>
              </a:ext>
            </a:extLst>
          </p:cNvPr>
          <p:cNvSpPr txBox="1"/>
          <p:nvPr/>
        </p:nvSpPr>
        <p:spPr>
          <a:xfrm>
            <a:off x="6625828" y="4456993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172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image </a:t>
            </a:r>
            <a:r>
              <a:rPr lang="nl-NL" b="1" i="1" dirty="0" err="1"/>
              <a:t>build</a:t>
            </a:r>
            <a:r>
              <a:rPr lang="nl-NL" b="1" i="1" dirty="0"/>
              <a:t>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293616" y="2120098"/>
            <a:ext cx="8711308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initialize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-at-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build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-time=nl.amis.java2js.ValidateThroughNPMValidator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65593" y="3373474"/>
            <a:ext cx="445665" cy="37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1224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/</a:t>
            </a:r>
          </a:p>
          <a:p>
            <a:pPr algn="ctr"/>
            <a:endParaRPr lang="nl-NL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  <a:p>
            <a:pPr algn="ctr"/>
            <a:endParaRPr lang="en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343517" y="4447582"/>
            <a:ext cx="362767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494132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When</a:t>
            </a:r>
            <a:r>
              <a:rPr lang="nl-NL" sz="1100" dirty="0"/>
              <a:t> running </a:t>
            </a:r>
            <a:r>
              <a:rPr lang="nl-NL" sz="1100" dirty="0" err="1"/>
              <a:t>the</a:t>
            </a:r>
            <a:r>
              <a:rPr lang="nl-NL" sz="1100" dirty="0"/>
              <a:t> 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 – </a:t>
            </a:r>
            <a:r>
              <a:rPr lang="nl-NL" sz="1100" dirty="0" err="1"/>
              <a:t>it</a:t>
            </a:r>
            <a:r>
              <a:rPr lang="nl-NL" sz="1100" dirty="0"/>
              <a:t> </a:t>
            </a:r>
            <a:r>
              <a:rPr lang="nl-NL" sz="1100" dirty="0" err="1"/>
              <a:t>contains</a:t>
            </a:r>
            <a:r>
              <a:rPr lang="nl-NL" sz="1100" dirty="0"/>
              <a:t> 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evaluates</a:t>
            </a:r>
            <a:r>
              <a:rPr lang="nl-NL" sz="1100" dirty="0"/>
              <a:t> </a:t>
            </a:r>
            <a:r>
              <a:rPr lang="nl-NL" sz="1100" dirty="0" err="1"/>
              <a:t>the</a:t>
            </a:r>
            <a:r>
              <a:rPr lang="nl-NL" sz="1100" dirty="0"/>
              <a:t> String </a:t>
            </a:r>
            <a:r>
              <a:rPr lang="nl-NL" sz="1100" dirty="0" err="1"/>
              <a:t>representation</a:t>
            </a:r>
            <a:r>
              <a:rPr lang="nl-NL" sz="1100" dirty="0"/>
              <a:t> of </a:t>
            </a:r>
            <a:r>
              <a:rPr lang="nl-NL" sz="1100" dirty="0" err="1"/>
              <a:t>the</a:t>
            </a:r>
            <a:r>
              <a:rPr lang="nl-NL" sz="1100" dirty="0"/>
              <a:t> contents of file validatorbundled.js</a:t>
            </a:r>
            <a:endParaRPr lang="en-NL" sz="11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2BFC32-E0A5-4EDB-A29B-61221A611399}"/>
              </a:ext>
            </a:extLst>
          </p:cNvPr>
          <p:cNvSpPr/>
          <p:nvPr/>
        </p:nvSpPr>
        <p:spPr>
          <a:xfrm>
            <a:off x="6485083" y="4252481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F10477-DCF0-46E9-BA34-92B50354C828}"/>
              </a:ext>
            </a:extLst>
          </p:cNvPr>
          <p:cNvSpPr txBox="1"/>
          <p:nvPr/>
        </p:nvSpPr>
        <p:spPr>
          <a:xfrm>
            <a:off x="6584580" y="4277648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44EA5E-051D-49BD-91D0-20229E26F8D0}"/>
              </a:ext>
            </a:extLst>
          </p:cNvPr>
          <p:cNvSpPr/>
          <p:nvPr/>
        </p:nvSpPr>
        <p:spPr>
          <a:xfrm>
            <a:off x="6584579" y="4514148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3A3C6FF-847B-46C6-8863-34CFBF7E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550869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D47DCD-E6B5-4C25-9557-2C17C8E81136}"/>
              </a:ext>
            </a:extLst>
          </p:cNvPr>
          <p:cNvSpPr txBox="1"/>
          <p:nvPr/>
        </p:nvSpPr>
        <p:spPr>
          <a:xfrm>
            <a:off x="6625828" y="4517955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14176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run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42224" y="2304656"/>
            <a:ext cx="7445253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=nl.amis.java2js.ValidateThroughNPMValidator2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3128206-63D4-4A4C-A397-8E34AF89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0" y="2000654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49428" y="3292671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2C5F-EE19-4E53-8BBF-EF9B50E3F7CE}"/>
              </a:ext>
            </a:extLst>
          </p:cNvPr>
          <p:cNvSpPr/>
          <p:nvPr/>
        </p:nvSpPr>
        <p:spPr>
          <a:xfrm>
            <a:off x="6908691" y="444455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B558CED-B6C4-4AA3-A5E0-59BF471F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10" y="448127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7517D-4401-4BBA-BE94-F6DB21D37360}"/>
              </a:ext>
            </a:extLst>
          </p:cNvPr>
          <p:cNvSpPr txBox="1"/>
          <p:nvPr/>
        </p:nvSpPr>
        <p:spPr>
          <a:xfrm>
            <a:off x="6940485" y="468653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7ACD856-1786-4652-A3E7-29D74ADCCCD2}"/>
              </a:ext>
            </a:extLst>
          </p:cNvPr>
          <p:cNvSpPr/>
          <p:nvPr/>
        </p:nvSpPr>
        <p:spPr>
          <a:xfrm>
            <a:off x="7283473" y="427290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117014" y="4447582"/>
            <a:ext cx="647098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~/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-graal/validatorbundled.js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267629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When</a:t>
            </a:r>
            <a:r>
              <a:rPr lang="nl-NL" sz="1100"/>
              <a:t> running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 – pass </a:t>
            </a:r>
            <a:r>
              <a:rPr lang="nl-NL" sz="1100" err="1"/>
              <a:t>the</a:t>
            </a:r>
            <a:r>
              <a:rPr lang="nl-NL" sz="1100"/>
              <a:t> absolute </a:t>
            </a:r>
            <a:r>
              <a:rPr lang="nl-NL" sz="1100" err="1"/>
              <a:t>location</a:t>
            </a:r>
            <a:r>
              <a:rPr lang="nl-NL" sz="1100"/>
              <a:t> of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JavaScript</a:t>
            </a:r>
            <a:r>
              <a:rPr lang="nl-NL" sz="1100"/>
              <a:t> module as argument </a:t>
            </a:r>
            <a:r>
              <a:rPr lang="nl-NL" sz="1100" err="1"/>
              <a:t>and</a:t>
            </a:r>
            <a:r>
              <a:rPr lang="nl-NL" sz="1100"/>
              <a:t> </a:t>
            </a:r>
            <a:r>
              <a:rPr lang="nl-NL" sz="1100" err="1"/>
              <a:t>read</a:t>
            </a:r>
            <a:r>
              <a:rPr lang="nl-NL" sz="1100"/>
              <a:t> </a:t>
            </a:r>
            <a:r>
              <a:rPr lang="nl-NL" sz="1100" err="1"/>
              <a:t>the</a:t>
            </a:r>
            <a:r>
              <a:rPr lang="nl-NL" sz="1100"/>
              <a:t> resource </a:t>
            </a:r>
            <a:r>
              <a:rPr lang="nl-NL" sz="1100" err="1"/>
              <a:t>from</a:t>
            </a:r>
            <a:r>
              <a:rPr lang="nl-NL" sz="1100"/>
              <a:t> </a:t>
            </a:r>
            <a:r>
              <a:rPr lang="nl-NL" sz="1100" err="1"/>
              <a:t>that</a:t>
            </a:r>
            <a:r>
              <a:rPr lang="nl-NL" sz="1100"/>
              <a:t> absolute </a:t>
            </a:r>
            <a:r>
              <a:rPr lang="nl-NL" sz="1100" err="1"/>
              <a:t>path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232173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3" grpId="0" animBg="1"/>
      <p:bldP spid="35" grpId="0"/>
      <p:bldP spid="36" grpId="0" animBg="1"/>
      <p:bldP spid="37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Timing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JIT </a:t>
            </a:r>
            <a:r>
              <a:rPr lang="nl-NL" err="1"/>
              <a:t>execution</a:t>
            </a:r>
            <a:r>
              <a:rPr lang="nl-NL"/>
              <a:t>:</a:t>
            </a:r>
          </a:p>
          <a:p>
            <a:r>
              <a:rPr lang="nl-NL"/>
              <a:t>User time  0.08 </a:t>
            </a:r>
            <a:r>
              <a:rPr lang="nl-NL" err="1"/>
              <a:t>seconds</a:t>
            </a:r>
            <a:r>
              <a:rPr lang="nl-NL"/>
              <a:t> </a:t>
            </a:r>
            <a:r>
              <a:rPr lang="nl-NL" err="1"/>
              <a:t>vs</a:t>
            </a:r>
            <a:r>
              <a:rPr lang="nl-NL"/>
              <a:t> 4.99 </a:t>
            </a:r>
            <a:r>
              <a:rPr lang="nl-NL" err="1"/>
              <a:t>seconds</a:t>
            </a:r>
            <a:r>
              <a:rPr lang="nl-NL"/>
              <a:t>  </a:t>
            </a:r>
            <a:r>
              <a:rPr lang="nl-NL" err="1"/>
              <a:t>mainly</a:t>
            </a:r>
            <a:r>
              <a:rPr lang="nl-NL"/>
              <a:t> startup time.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4" name="Snagit_SNG868">
            <a:extLst>
              <a:ext uri="{FF2B5EF4-FFF2-40B4-BE49-F238E27FC236}">
                <a16:creationId xmlns:a16="http://schemas.microsoft.com/office/drawing/2014/main" id="{6FA0C6B2-C6ED-4636-8C64-3025BC5A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21" y="4215276"/>
            <a:ext cx="1503136" cy="656926"/>
          </a:xfrm>
          <a:prstGeom prst="rect">
            <a:avLst/>
          </a:prstGeom>
        </p:spPr>
      </p:pic>
      <p:pic>
        <p:nvPicPr>
          <p:cNvPr id="23" name="Snagit_SNG86A">
            <a:extLst>
              <a:ext uri="{FF2B5EF4-FFF2-40B4-BE49-F238E27FC236}">
                <a16:creationId xmlns:a16="http://schemas.microsoft.com/office/drawing/2014/main" id="{F7B85A88-9444-4935-8357-E75D0D37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29" y="4231978"/>
            <a:ext cx="1566262" cy="640224"/>
          </a:xfrm>
          <a:prstGeom prst="rect">
            <a:avLst/>
          </a:prstGeom>
        </p:spPr>
      </p:pic>
      <p:pic>
        <p:nvPicPr>
          <p:cNvPr id="21506" name="Picture 2" descr="C:\Users\lucas_j\AppData\Local\Temp\SNAGHTML28a16e5b.PNG">
            <a:extLst>
              <a:ext uri="{FF2B5EF4-FFF2-40B4-BE49-F238E27FC236}">
                <a16:creationId xmlns:a16="http://schemas.microsoft.com/office/drawing/2014/main" id="{66761781-8E8F-4142-9069-2B95C2F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" y="1593514"/>
            <a:ext cx="6836166" cy="16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678DDB-9960-4331-BC1B-58B9A3AD9A38}"/>
              </a:ext>
            </a:extLst>
          </p:cNvPr>
          <p:cNvSpPr/>
          <p:nvPr/>
        </p:nvSpPr>
        <p:spPr>
          <a:xfrm>
            <a:off x="6354412" y="792000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001A54-4EBA-4170-A944-8FD08FC3EA3B}"/>
              </a:ext>
            </a:extLst>
          </p:cNvPr>
          <p:cNvSpPr/>
          <p:nvPr/>
        </p:nvSpPr>
        <p:spPr>
          <a:xfrm>
            <a:off x="7769269" y="1556793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612FBD9-3D63-4384-B34F-D368792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88" y="1593514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9D0A67-C3F8-4687-AC61-5679F85F18B5}"/>
              </a:ext>
            </a:extLst>
          </p:cNvPr>
          <p:cNvSpPr txBox="1"/>
          <p:nvPr/>
        </p:nvSpPr>
        <p:spPr>
          <a:xfrm>
            <a:off x="7801063" y="1798777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91A264-ED02-4016-A302-E5BCBD3D7DFC}"/>
              </a:ext>
            </a:extLst>
          </p:cNvPr>
          <p:cNvSpPr/>
          <p:nvPr/>
        </p:nvSpPr>
        <p:spPr>
          <a:xfrm>
            <a:off x="8144051" y="1385144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311C59-5764-4057-B7D9-388E3E2CE0A1}"/>
              </a:ext>
            </a:extLst>
          </p:cNvPr>
          <p:cNvSpPr/>
          <p:nvPr/>
        </p:nvSpPr>
        <p:spPr>
          <a:xfrm>
            <a:off x="5386799" y="1129990"/>
            <a:ext cx="939660" cy="832625"/>
          </a:xfrm>
          <a:custGeom>
            <a:avLst/>
            <a:gdLst>
              <a:gd name="connsiteX0" fmla="*/ 240850 w 939660"/>
              <a:gd name="connsiteY0" fmla="*/ 832625 h 832625"/>
              <a:gd name="connsiteX1" fmla="*/ 40128 w 939660"/>
              <a:gd name="connsiteY1" fmla="*/ 193288 h 832625"/>
              <a:gd name="connsiteX2" fmla="*/ 939660 w 939660"/>
              <a:gd name="connsiteY2" fmla="*/ 0 h 8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660" h="832625">
                <a:moveTo>
                  <a:pt x="240850" y="832625"/>
                </a:moveTo>
                <a:cubicBezTo>
                  <a:pt x="82255" y="582342"/>
                  <a:pt x="-76340" y="332059"/>
                  <a:pt x="40128" y="193288"/>
                </a:cubicBezTo>
                <a:cubicBezTo>
                  <a:pt x="156596" y="54517"/>
                  <a:pt x="548128" y="27258"/>
                  <a:pt x="93966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0DE4B4-85E5-4471-8691-A25AC8C753EC}"/>
              </a:ext>
            </a:extLst>
          </p:cNvPr>
          <p:cNvSpPr/>
          <p:nvPr/>
        </p:nvSpPr>
        <p:spPr>
          <a:xfrm>
            <a:off x="6735337" y="2022088"/>
            <a:ext cx="1204331" cy="379463"/>
          </a:xfrm>
          <a:custGeom>
            <a:avLst/>
            <a:gdLst>
              <a:gd name="connsiteX0" fmla="*/ 0 w 1204331"/>
              <a:gd name="connsiteY0" fmla="*/ 52039 h 379463"/>
              <a:gd name="connsiteX1" fmla="*/ 944136 w 1204331"/>
              <a:gd name="connsiteY1" fmla="*/ 379141 h 379463"/>
              <a:gd name="connsiteX2" fmla="*/ 1204331 w 1204331"/>
              <a:gd name="connsiteY2" fmla="*/ 0 h 3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4331" h="379463">
                <a:moveTo>
                  <a:pt x="0" y="52039"/>
                </a:moveTo>
                <a:cubicBezTo>
                  <a:pt x="371707" y="219926"/>
                  <a:pt x="743414" y="387814"/>
                  <a:pt x="944136" y="379141"/>
                </a:cubicBezTo>
                <a:cubicBezTo>
                  <a:pt x="1144858" y="370468"/>
                  <a:pt x="1174594" y="185234"/>
                  <a:pt x="1204331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C94E8-B2ED-4F46-84ED-51C995DBEDFA}"/>
              </a:ext>
            </a:extLst>
          </p:cNvPr>
          <p:cNvSpPr txBox="1"/>
          <p:nvPr/>
        </p:nvSpPr>
        <p:spPr>
          <a:xfrm rot="16200000">
            <a:off x="1040436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err="1"/>
              <a:t>Binary</a:t>
            </a:r>
            <a:r>
              <a:rPr lang="nl-NL" sz="1050"/>
              <a:t> </a:t>
            </a:r>
            <a:r>
              <a:rPr lang="nl-NL" sz="1050" err="1"/>
              <a:t>Executable</a:t>
            </a:r>
            <a:endParaRPr lang="en-NL" sz="105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D5275-2669-4594-B2B3-5330CFA3E97F}"/>
              </a:ext>
            </a:extLst>
          </p:cNvPr>
          <p:cNvSpPr txBox="1"/>
          <p:nvPr/>
        </p:nvSpPr>
        <p:spPr>
          <a:xfrm rot="16200000">
            <a:off x="3590640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/>
              <a:t>JIT </a:t>
            </a:r>
            <a:br>
              <a:rPr lang="nl-NL" sz="1050"/>
            </a:br>
            <a:r>
              <a:rPr lang="nl-NL" sz="1050" err="1"/>
              <a:t>Compilation</a:t>
            </a:r>
            <a:endParaRPr lang="en-NL" sz="1050" err="1"/>
          </a:p>
        </p:txBody>
      </p:sp>
    </p:spTree>
    <p:extLst>
      <p:ext uri="{BB962C8B-B14F-4D97-AF65-F5344CB8AC3E}">
        <p14:creationId xmlns:p14="http://schemas.microsoft.com/office/powerpoint/2010/main" val="3590414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Node / </a:t>
            </a:r>
            <a:r>
              <a:rPr lang="nl-NL" b="1" dirty="0" err="1"/>
              <a:t>JavaScript</a:t>
            </a:r>
            <a:r>
              <a:rPr lang="nl-NL" b="1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44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Oh  boy, we </a:t>
            </a:r>
            <a:r>
              <a:rPr lang="nl-NL" dirty="0" err="1">
                <a:latin typeface="Robot"/>
              </a:rPr>
              <a:t>will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be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so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much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trouble</a:t>
            </a:r>
            <a:r>
              <a:rPr lang="nl-NL" dirty="0">
                <a:latin typeface="Robot"/>
              </a:rPr>
              <a:t>…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BD01-5D72-4328-8333-D59C4394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0" name="Picture 6" descr="https://s14-eu5.startpage.com/cgi-bin/serveimage?url=https:%2F%2Fi.dailymail.co.uk%2Fi%2Fpix%2F2017%2F03%2F20%2F16%2F3E76358100000578-4332066-Weighing_in_at_500lbs_of_spaghetti_150_gallons_of_sauce_and_50lb-a-3_1490026501734.jpg&amp;sp=c181cc58c9107e752b3792052057e455">
            <a:extLst>
              <a:ext uri="{FF2B5EF4-FFF2-40B4-BE49-F238E27FC236}">
                <a16:creationId xmlns:a16="http://schemas.microsoft.com/office/drawing/2014/main" id="{AC78F9B2-963C-4B53-A322-A261FF09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966439"/>
            <a:ext cx="6477496" cy="36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62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non-JVM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language running on </a:t>
            </a:r>
            <a:r>
              <a:rPr lang="en-US" err="1"/>
              <a:t>GraalVM</a:t>
            </a:r>
            <a:r>
              <a:rPr lang="en-US"/>
              <a:t> </a:t>
            </a:r>
            <a:br>
              <a:rPr lang="en-US"/>
            </a:br>
            <a:r>
              <a:rPr lang="en-US"/>
              <a:t>can participate in Polyglot interoperability</a:t>
            </a:r>
          </a:p>
          <a:p>
            <a:pPr lvl="1"/>
            <a:r>
              <a:rPr lang="en-US"/>
              <a:t>Evaluate &amp; Execute Snippets in other languages</a:t>
            </a:r>
          </a:p>
          <a:p>
            <a:pPr lvl="1"/>
            <a:r>
              <a:rPr lang="en-US"/>
              <a:t>Export data and objects through the Polyglot Map</a:t>
            </a:r>
            <a:br>
              <a:rPr lang="en-US"/>
            </a:br>
            <a:r>
              <a:rPr lang="en-US"/>
              <a:t>to other execution contexts</a:t>
            </a:r>
          </a:p>
          <a:p>
            <a:pPr lvl="1"/>
            <a:r>
              <a:rPr lang="en-US"/>
              <a:t>Import data and objects from</a:t>
            </a:r>
            <a:br>
              <a:rPr lang="en-US"/>
            </a:br>
            <a:r>
              <a:rPr lang="en-US"/>
              <a:t>the Polyglot Map from other</a:t>
            </a:r>
            <a:br>
              <a:rPr lang="en-US"/>
            </a:br>
            <a:r>
              <a:rPr lang="en-US"/>
              <a:t>language contexts</a:t>
            </a:r>
          </a:p>
          <a:p>
            <a:pPr lvl="2"/>
            <a:r>
              <a:rPr lang="en-US"/>
              <a:t>Read, write &amp; execute</a:t>
            </a:r>
          </a:p>
          <a:p>
            <a:pPr lvl="1"/>
            <a:r>
              <a:rPr lang="en-US"/>
              <a:t>Interacting with JVM based</a:t>
            </a:r>
            <a:br>
              <a:rPr lang="en-US"/>
            </a:br>
            <a:r>
              <a:rPr lang="en-US"/>
              <a:t>languages is slightly different</a:t>
            </a:r>
          </a:p>
          <a:p>
            <a:pPr lvl="2"/>
            <a:r>
              <a:rPr lang="en-US"/>
              <a:t>Use Java Type to construct native</a:t>
            </a:r>
            <a:br>
              <a:rPr lang="en-US"/>
            </a:br>
            <a:r>
              <a:rPr lang="en-US"/>
              <a:t>object based on a Java Class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21" y="2121553"/>
            <a:ext cx="1666651" cy="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8795C7-3760-4404-811D-4ED6024CC1AD}"/>
              </a:ext>
            </a:extLst>
          </p:cNvPr>
          <p:cNvSpPr/>
          <p:nvPr/>
        </p:nvSpPr>
        <p:spPr>
          <a:xfrm flipH="1">
            <a:off x="5774214" y="2773807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5" y="1080488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5741588">
            <a:off x="6057337" y="1845640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36" y="2916404"/>
            <a:ext cx="854428" cy="4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3" y="3256476"/>
            <a:ext cx="962116" cy="4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85" y="3023003"/>
            <a:ext cx="892895" cy="3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014597">
            <a:off x="6932167" y="1984345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00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680882" y="834855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from</a:t>
            </a:r>
            <a:r>
              <a:rPr lang="nl-NL" dirty="0"/>
              <a:t> non-JVM </a:t>
            </a:r>
            <a:r>
              <a:rPr lang="nl-NL" dirty="0" err="1"/>
              <a:t>languages</a:t>
            </a:r>
            <a:br>
              <a:rPr lang="nl-NL" dirty="0"/>
            </a:br>
            <a:r>
              <a:rPr lang="nl-NL" dirty="0" err="1"/>
              <a:t>JFall</a:t>
            </a:r>
            <a:r>
              <a:rPr lang="nl-NL" dirty="0"/>
              <a:t> 2019 Show Case: Scala </a:t>
            </a:r>
            <a:r>
              <a:rPr lang="nl-NL" dirty="0">
                <a:sym typeface="Wingdings" panose="05000000000000000000" pitchFamily="2" charset="2"/>
              </a:rPr>
              <a:t> (</a:t>
            </a:r>
            <a:r>
              <a:rPr lang="nl-NL" dirty="0" err="1">
                <a:sym typeface="Wingdings" panose="05000000000000000000" pitchFamily="2" charset="2"/>
              </a:rPr>
              <a:t>Fast</a:t>
            </a:r>
            <a:r>
              <a:rPr lang="nl-NL" dirty="0">
                <a:sym typeface="Wingdings" panose="05000000000000000000" pitchFamily="2" charset="2"/>
              </a:rPr>
              <a:t>)R on </a:t>
            </a:r>
            <a:r>
              <a:rPr lang="nl-NL" dirty="0" err="1">
                <a:sym typeface="Wingdings" panose="05000000000000000000" pitchFamily="2" charset="2"/>
              </a:rPr>
              <a:t>GraalVM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085203" y="853509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5520873" y="1086592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4" y="977522"/>
            <a:ext cx="1572480" cy="6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2DB8C-A4BC-46A2-86FB-AC334E6F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12" y="1890822"/>
            <a:ext cx="3796525" cy="2847394"/>
          </a:xfrm>
          <a:prstGeom prst="rect">
            <a:avLst/>
          </a:prstGeom>
        </p:spPr>
      </p:pic>
      <p:pic>
        <p:nvPicPr>
          <p:cNvPr id="1026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57D7285C-48D5-48E8-A05E-1B6701C2C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7" y="2097772"/>
            <a:ext cx="1667791" cy="110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>
            <a:off x="7041574" y="1077777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028" name="Picture 4" descr="https://s14-eu5.startpage.com/cgi-bin/serveimage?url=https%3A%2F%2Fencrypted-tbn0.gstatic.com%2Fimages%3Fq%3Dtbn%3AANd9GcSXKlxbVsnOSsz2WCQ1Ok-ecJXCfJ5Ry1BkUbiNEkg-Oj-Qyp48%26s&amp;sp=714cc0739f6e8be21fc9a64d15a3048c&amp;anticache=541568">
            <a:extLst>
              <a:ext uri="{FF2B5EF4-FFF2-40B4-BE49-F238E27FC236}">
                <a16:creationId xmlns:a16="http://schemas.microsoft.com/office/drawing/2014/main" id="{271AEB87-8AF5-4A9D-A481-778EACC2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97" y="3022215"/>
            <a:ext cx="2978093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14-eu5.startpage.com/cgi-bin/serveimage?url=https%3A%2F%2Fencrypted-tbn0.gstatic.com%2Fimages%3Fq%3Dtbn%3AANd9GcSjwrYVD2emLK4yhzrzJTCohG1YbVQbhF1eOyjzJW0P4u6erl2D%26s&amp;sp=b577b5ba3d4b0defa1d7546f7c863588&amp;anticache=721007">
            <a:extLst>
              <a:ext uri="{FF2B5EF4-FFF2-40B4-BE49-F238E27FC236}">
                <a16:creationId xmlns:a16="http://schemas.microsoft.com/office/drawing/2014/main" id="{2DB93EBC-43DF-416D-8F9B-8B49DB23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49" y="1723425"/>
            <a:ext cx="1646902" cy="9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14-eu5.startpage.com/cgi-bin/serveimage?url=https%3A%2F%2Fencrypted-tbn0.gstatic.com%2Fimages%3Fq%3Dtbn%3AANd9GcTvtvcfe8ywbswHW7MnBgXvpTkNo6CcNhxXbGRQ-9vFH2dyLZeTeA%26s&amp;sp=490d46369a20daf1f08402d16e29a44f&amp;anticache=603254">
            <a:extLst>
              <a:ext uri="{FF2B5EF4-FFF2-40B4-BE49-F238E27FC236}">
                <a16:creationId xmlns:a16="http://schemas.microsoft.com/office/drawing/2014/main" id="{38DAF605-7075-41A4-B91E-2F4480DD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67" y="1682040"/>
            <a:ext cx="1715005" cy="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798585" y="3314486"/>
            <a:ext cx="680009" cy="5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Polyglot.eval</a:t>
            </a:r>
            <a:r>
              <a:rPr lang="en-US"/>
              <a:t> can execute any language snippet</a:t>
            </a:r>
          </a:p>
          <a:p>
            <a:pPr lvl="1"/>
            <a:r>
              <a:rPr lang="en-US"/>
              <a:t>It returns data objects (to read/write) or functions (that can be executed)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573634" y="2184001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24" y="1533306"/>
            <a:ext cx="680009" cy="4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141363E-4AC2-48F9-B80C-B18E9906F20B}"/>
              </a:ext>
            </a:extLst>
          </p:cNvPr>
          <p:cNvSpPr/>
          <p:nvPr/>
        </p:nvSpPr>
        <p:spPr>
          <a:xfrm rot="19085079">
            <a:off x="7409495" y="196896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49" y="2638408"/>
            <a:ext cx="1537091" cy="5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6004924" y="2461949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7354947" y="2692959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2466072">
            <a:off x="7328745" y="3174642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Snagit_SNG863">
            <a:extLst>
              <a:ext uri="{FF2B5EF4-FFF2-40B4-BE49-F238E27FC236}">
                <a16:creationId xmlns:a16="http://schemas.microsoft.com/office/drawing/2014/main" id="{ADC2CDD4-53D7-4EC9-8B81-D7C2D046A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5" y="1507300"/>
            <a:ext cx="5006774" cy="3078747"/>
          </a:xfrm>
          <a:prstGeom prst="rect">
            <a:avLst/>
          </a:prstGeom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76" y="2229033"/>
            <a:ext cx="974040" cy="9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7808A5-0E5E-4F78-BDD8-4E12FB17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084" y="3971079"/>
            <a:ext cx="4032241" cy="84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CC5E173E-F499-499E-8F1D-B95D83F0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65" y="1832920"/>
            <a:ext cx="249176" cy="1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82F304C9-4938-41BE-AB71-250AD719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25371" y="1533306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9FB6C31-5D40-433E-B5EB-9B35682C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35585" y="3971079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9396ACD-716F-4428-86FA-5C52C884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89" y="1660015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D3FDAC8-F630-4B68-8C67-A68F1118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94" y="2785419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56742B7-E60A-4ECF-81EF-BEBBCB30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1" y="3391251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87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others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 Node &amp; JS applications</a:t>
            </a:r>
          </a:p>
          <a:p>
            <a:pPr lvl="1"/>
            <a:r>
              <a:rPr lang="en-US" err="1"/>
              <a:t>GraalJS</a:t>
            </a:r>
            <a:r>
              <a:rPr lang="en-US"/>
              <a:t> /</a:t>
            </a:r>
            <a:r>
              <a:rPr lang="en-US" err="1"/>
              <a:t>GraalVM</a:t>
            </a:r>
            <a:r>
              <a:rPr lang="en-US"/>
              <a:t> can replace V8 as interpreter &amp; execution engine</a:t>
            </a:r>
          </a:p>
          <a:p>
            <a:pPr lvl="1"/>
            <a:r>
              <a:rPr lang="en-US" err="1"/>
              <a:t>GraalJS</a:t>
            </a:r>
            <a:r>
              <a:rPr lang="en-US"/>
              <a:t> runs Java Byte code on JVM</a:t>
            </a:r>
          </a:p>
          <a:p>
            <a:pPr lvl="2"/>
            <a:r>
              <a:rPr lang="en-US"/>
              <a:t>This engine is a Java application that works on any Java 8+ implementation</a:t>
            </a:r>
          </a:p>
          <a:p>
            <a:pPr lvl="1"/>
            <a:r>
              <a:rPr lang="en-US"/>
              <a:t>Can run faster and better scalable to big memory structures</a:t>
            </a:r>
          </a:p>
          <a:p>
            <a:pPr lvl="2"/>
            <a:r>
              <a:rPr lang="en-US"/>
              <a:t>However: it may need some warmup time to reach peak performance</a:t>
            </a:r>
          </a:p>
          <a:p>
            <a:pPr lvl="1"/>
            <a:r>
              <a:rPr lang="en-US" err="1"/>
              <a:t>GraalVM</a:t>
            </a:r>
            <a:r>
              <a:rPr lang="en-US"/>
              <a:t> 19.2.1: based on Node </a:t>
            </a:r>
            <a:r>
              <a:rPr lang="en-NL"/>
              <a:t>10.16.3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en-US"/>
              <a:t>ECMAScript 2019 compliant</a:t>
            </a:r>
          </a:p>
          <a:p>
            <a:r>
              <a:rPr lang="en-US"/>
              <a:t>Node application running with </a:t>
            </a:r>
            <a:r>
              <a:rPr lang="en-US" err="1"/>
              <a:t>GraalVM</a:t>
            </a:r>
            <a:r>
              <a:rPr lang="en-US"/>
              <a:t> can leverage </a:t>
            </a:r>
            <a:r>
              <a:rPr lang="en-US" err="1"/>
              <a:t>GraalVMs</a:t>
            </a:r>
            <a:r>
              <a:rPr lang="en-US"/>
              <a:t> Polyglot – with Java as well as other languages (R, Ruby, Python, C++, …)</a:t>
            </a:r>
          </a:p>
          <a:p>
            <a:pPr lvl="1"/>
            <a:r>
              <a:rPr lang="en-US"/>
              <a:t>Evaluate Code Snippets, Instantiate Objects, Share Data</a:t>
            </a:r>
          </a:p>
          <a:p>
            <a:pPr marL="180000" lvl="1" indent="0">
              <a:buNone/>
            </a:pPr>
            <a:endParaRPr lang="en-US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92" y="396888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6" y="3909848"/>
            <a:ext cx="918170" cy="9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39C79F-C8E6-4672-BF4C-EA5FD211ACE3}"/>
              </a:ext>
            </a:extLst>
          </p:cNvPr>
          <p:cNvSpPr/>
          <p:nvPr/>
        </p:nvSpPr>
        <p:spPr>
          <a:xfrm flipH="1">
            <a:off x="6610076" y="4241898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02" y="3537387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7D84-BACD-46CC-9F9D-1A804934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162116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096926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13" name="Snagit_SNG840">
            <a:extLst>
              <a:ext uri="{FF2B5EF4-FFF2-40B4-BE49-F238E27FC236}">
                <a16:creationId xmlns:a16="http://schemas.microsoft.com/office/drawing/2014/main" id="{2FA1A5CF-B5F8-4F89-AD3A-8EFEAE2E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4073" y="4098523"/>
            <a:ext cx="4787853" cy="827530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810" y="832235"/>
            <a:ext cx="2287766" cy="147187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11A3EBC-CFF9-401F-B832-561767D8AA67}"/>
              </a:ext>
            </a:extLst>
          </p:cNvPr>
          <p:cNvSpPr/>
          <p:nvPr/>
        </p:nvSpPr>
        <p:spPr>
          <a:xfrm>
            <a:off x="123725" y="3870434"/>
            <a:ext cx="1079075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GraalJS</a:t>
            </a:r>
            <a:endParaRPr lang="en-N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4D8A36-C025-467A-981D-55DF5DA84AB8}"/>
              </a:ext>
            </a:extLst>
          </p:cNvPr>
          <p:cNvSpPr/>
          <p:nvPr/>
        </p:nvSpPr>
        <p:spPr>
          <a:xfrm>
            <a:off x="139992" y="4310932"/>
            <a:ext cx="2333996" cy="45025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JVM &amp; </a:t>
            </a:r>
            <a:r>
              <a:rPr lang="nl-NL" err="1"/>
              <a:t>GraalVM</a:t>
            </a:r>
            <a:endParaRPr lang="en-N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AD38AE-0B9E-482A-80E1-1358C124465F}"/>
              </a:ext>
            </a:extLst>
          </p:cNvPr>
          <p:cNvSpPr/>
          <p:nvPr/>
        </p:nvSpPr>
        <p:spPr>
          <a:xfrm>
            <a:off x="1261250" y="3880053"/>
            <a:ext cx="1207508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Java 8 </a:t>
            </a:r>
            <a:r>
              <a:rPr lang="nl-NL" err="1"/>
              <a:t>APIs</a:t>
            </a:r>
            <a:endParaRPr lang="en-NL"/>
          </a:p>
        </p:txBody>
      </p:sp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73" y="1892997"/>
            <a:ext cx="619103" cy="3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8" grpId="0" animBg="1"/>
      <p:bldP spid="26" grpId="0" animBg="1"/>
      <p:bldP spid="3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3D0CA-94E0-43EF-B342-574CDD78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2" y="684880"/>
            <a:ext cx="3661965" cy="2355995"/>
          </a:xfrm>
          <a:prstGeom prst="rect">
            <a:avLst/>
          </a:prstGeom>
        </p:spPr>
      </p:pic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59" y="2428370"/>
            <a:ext cx="874155" cy="5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C0339-387C-4E56-9695-5DFC05D34BAC}"/>
              </a:ext>
            </a:extLst>
          </p:cNvPr>
          <p:cNvSpPr/>
          <p:nvPr/>
        </p:nvSpPr>
        <p:spPr>
          <a:xfrm>
            <a:off x="5510048" y="1088966"/>
            <a:ext cx="3263462" cy="312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Snagit_SNG852">
            <a:extLst>
              <a:ext uri="{FF2B5EF4-FFF2-40B4-BE49-F238E27FC236}">
                <a16:creationId xmlns:a16="http://schemas.microsoft.com/office/drawing/2014/main" id="{3C24D58F-5B3F-419C-8237-ADFA69AC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2" y="2696120"/>
            <a:ext cx="4456174" cy="215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2DFB91-CDAB-49FD-B50F-739567C06318}"/>
              </a:ext>
            </a:extLst>
          </p:cNvPr>
          <p:cNvSpPr/>
          <p:nvPr/>
        </p:nvSpPr>
        <p:spPr>
          <a:xfrm>
            <a:off x="6193131" y="2110656"/>
            <a:ext cx="1191836" cy="185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E76009-C524-4A13-ADD1-273320FAF17C}"/>
              </a:ext>
            </a:extLst>
          </p:cNvPr>
          <p:cNvSpPr/>
          <p:nvPr/>
        </p:nvSpPr>
        <p:spPr>
          <a:xfrm>
            <a:off x="584580" y="4207727"/>
            <a:ext cx="1244220" cy="16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1AA175-8F1E-46A0-9A47-0878291F8808}"/>
              </a:ext>
            </a:extLst>
          </p:cNvPr>
          <p:cNvSpPr/>
          <p:nvPr/>
        </p:nvSpPr>
        <p:spPr>
          <a:xfrm>
            <a:off x="1412488" y="1199618"/>
            <a:ext cx="4103649" cy="1922723"/>
          </a:xfrm>
          <a:custGeom>
            <a:avLst/>
            <a:gdLst>
              <a:gd name="connsiteX0" fmla="*/ 4103649 w 4103649"/>
              <a:gd name="connsiteY0" fmla="*/ 19582 h 1922723"/>
              <a:gd name="connsiteX1" fmla="*/ 1665249 w 4103649"/>
              <a:gd name="connsiteY1" fmla="*/ 220304 h 1922723"/>
              <a:gd name="connsiteX2" fmla="*/ 1717288 w 4103649"/>
              <a:gd name="connsiteY2" fmla="*/ 1588187 h 1922723"/>
              <a:gd name="connsiteX3" fmla="*/ 0 w 4103649"/>
              <a:gd name="connsiteY3" fmla="*/ 1922723 h 192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649" h="1922723">
                <a:moveTo>
                  <a:pt x="4103649" y="19582"/>
                </a:moveTo>
                <a:cubicBezTo>
                  <a:pt x="3083312" y="-10774"/>
                  <a:pt x="2062976" y="-41130"/>
                  <a:pt x="1665249" y="220304"/>
                </a:cubicBezTo>
                <a:cubicBezTo>
                  <a:pt x="1267522" y="481738"/>
                  <a:pt x="1994829" y="1304451"/>
                  <a:pt x="1717288" y="1588187"/>
                </a:cubicBezTo>
                <a:cubicBezTo>
                  <a:pt x="1439747" y="1871923"/>
                  <a:pt x="719873" y="1897323"/>
                  <a:pt x="0" y="1922723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480C47-EDDD-45FB-A4BE-3653D5C01760}"/>
              </a:ext>
            </a:extLst>
          </p:cNvPr>
          <p:cNvSpPr/>
          <p:nvPr/>
        </p:nvSpPr>
        <p:spPr>
          <a:xfrm>
            <a:off x="1865971" y="1997430"/>
            <a:ext cx="4304370" cy="2392190"/>
          </a:xfrm>
          <a:custGeom>
            <a:avLst/>
            <a:gdLst>
              <a:gd name="connsiteX0" fmla="*/ 4304370 w 4304370"/>
              <a:gd name="connsiteY0" fmla="*/ 225380 h 2392190"/>
              <a:gd name="connsiteX1" fmla="*/ 3114907 w 4304370"/>
              <a:gd name="connsiteY1" fmla="*/ 173341 h 2392190"/>
              <a:gd name="connsiteX2" fmla="*/ 2921619 w 4304370"/>
              <a:gd name="connsiteY2" fmla="*/ 2143390 h 2392190"/>
              <a:gd name="connsiteX3" fmla="*/ 0 w 4304370"/>
              <a:gd name="connsiteY3" fmla="*/ 2299507 h 239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0" h="2392190">
                <a:moveTo>
                  <a:pt x="4304370" y="225380"/>
                </a:moveTo>
                <a:cubicBezTo>
                  <a:pt x="3824867" y="39526"/>
                  <a:pt x="3345365" y="-146327"/>
                  <a:pt x="3114907" y="173341"/>
                </a:cubicBezTo>
                <a:cubicBezTo>
                  <a:pt x="2884449" y="493009"/>
                  <a:pt x="3440770" y="1789029"/>
                  <a:pt x="2921619" y="2143390"/>
                </a:cubicBezTo>
                <a:cubicBezTo>
                  <a:pt x="2402468" y="2497751"/>
                  <a:pt x="1201234" y="2398629"/>
                  <a:pt x="0" y="2299507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2DE2C6A-BDF8-4BC4-9042-24EACF4925D3}"/>
              </a:ext>
            </a:extLst>
          </p:cNvPr>
          <p:cNvSpPr/>
          <p:nvPr/>
        </p:nvSpPr>
        <p:spPr>
          <a:xfrm>
            <a:off x="2566596" y="921834"/>
            <a:ext cx="1796505" cy="461216"/>
          </a:xfrm>
          <a:prstGeom prst="wedgeRectCallout">
            <a:avLst>
              <a:gd name="adj1" fmla="val 116960"/>
              <a:gd name="adj2" fmla="val -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</a:t>
            </a:r>
            <a:r>
              <a:rPr lang="nl-NL" sz="1050" err="1"/>
              <a:t>hold</a:t>
            </a:r>
            <a:r>
              <a:rPr lang="nl-NL" sz="1050"/>
              <a:t> of Java Class </a:t>
            </a:r>
            <a:r>
              <a:rPr lang="nl-NL" sz="1050" err="1"/>
              <a:t>and</a:t>
            </a:r>
            <a:r>
              <a:rPr lang="nl-NL" sz="1050"/>
              <a:t> </a:t>
            </a:r>
            <a:r>
              <a:rPr lang="nl-NL" sz="1050" err="1"/>
              <a:t>instantiate</a:t>
            </a:r>
            <a:r>
              <a:rPr lang="nl-NL" sz="1050"/>
              <a:t> Java Object</a:t>
            </a:r>
            <a:endParaRPr lang="en-NL" sz="105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F0AE498-9D15-4C08-9D4D-940055D41070}"/>
              </a:ext>
            </a:extLst>
          </p:cNvPr>
          <p:cNvSpPr/>
          <p:nvPr/>
        </p:nvSpPr>
        <p:spPr>
          <a:xfrm>
            <a:off x="7384967" y="1513887"/>
            <a:ext cx="1689021" cy="461216"/>
          </a:xfrm>
          <a:prstGeom prst="wedgeRectCallout">
            <a:avLst>
              <a:gd name="adj1" fmla="val -52062"/>
              <a:gd name="adj2" fmla="val 98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Invoke</a:t>
            </a:r>
            <a:r>
              <a:rPr lang="nl-NL" sz="1050"/>
              <a:t> </a:t>
            </a:r>
            <a:r>
              <a:rPr lang="nl-NL" sz="1050" err="1"/>
              <a:t>method</a:t>
            </a:r>
            <a:r>
              <a:rPr lang="nl-NL" sz="1050"/>
              <a:t> on Object </a:t>
            </a:r>
            <a:r>
              <a:rPr lang="nl-NL" sz="1050" err="1"/>
              <a:t>and</a:t>
            </a:r>
            <a:r>
              <a:rPr lang="nl-NL" sz="1050"/>
              <a:t> get String </a:t>
            </a:r>
            <a:r>
              <a:rPr lang="nl-NL" sz="1050" err="1"/>
              <a:t>returned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3718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3" grpId="0" animBg="1"/>
      <p:bldP spid="15" grpId="0" animBg="1"/>
      <p:bldP spid="16" grpId="0" animBg="1"/>
      <p:bldP spid="25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347157"/>
            <a:ext cx="2040227" cy="11699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363198"/>
            <a:ext cx="1722795" cy="977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66F0-6A25-460A-86A6-68B87915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343421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371193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B">
            <a:extLst>
              <a:ext uri="{FF2B5EF4-FFF2-40B4-BE49-F238E27FC236}">
                <a16:creationId xmlns:a16="http://schemas.microsoft.com/office/drawing/2014/main" id="{DFE32275-4B69-476E-BD1E-2F4DADAC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3" y="2735433"/>
            <a:ext cx="8568705" cy="35189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278231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4115252" y="3840012"/>
            <a:ext cx="1015094" cy="624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validator-bundle.js</a:t>
            </a:r>
            <a:endParaRPr lang="en-NL" sz="1100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0" y="3800288"/>
            <a:ext cx="351898" cy="3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nagit_SNG84C">
            <a:extLst>
              <a:ext uri="{FF2B5EF4-FFF2-40B4-BE49-F238E27FC236}">
                <a16:creationId xmlns:a16="http://schemas.microsoft.com/office/drawing/2014/main" id="{5CF03D69-EA08-4C26-B0D7-4E86A1E3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8160" y="4432219"/>
            <a:ext cx="3605212" cy="427366"/>
          </a:xfrm>
          <a:prstGeom prst="rect">
            <a:avLst/>
          </a:prstGeom>
        </p:spPr>
      </p:pic>
      <p:pic>
        <p:nvPicPr>
          <p:cNvPr id="27" name="Snagit_SNG83E">
            <a:extLst>
              <a:ext uri="{FF2B5EF4-FFF2-40B4-BE49-F238E27FC236}">
                <a16:creationId xmlns:a16="http://schemas.microsoft.com/office/drawing/2014/main" id="{24BB2F96-B393-42C3-A136-86D3D51EC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70"/>
          <a:stretch/>
        </p:blipFill>
        <p:spPr>
          <a:xfrm>
            <a:off x="1304417" y="763647"/>
            <a:ext cx="7766811" cy="1585346"/>
          </a:xfrm>
          <a:prstGeom prst="rect">
            <a:avLst/>
          </a:prstGeom>
        </p:spPr>
      </p:pic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327919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9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C7FB8DC-1239-412B-B996-98959765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07" y="4608776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09070ED-F4A8-43B0-981C-38E13D83E713}"/>
              </a:ext>
            </a:extLst>
          </p:cNvPr>
          <p:cNvSpPr/>
          <p:nvPr/>
        </p:nvSpPr>
        <p:spPr>
          <a:xfrm>
            <a:off x="7087445" y="999136"/>
            <a:ext cx="1689021" cy="461216"/>
          </a:xfrm>
          <a:prstGeom prst="wedgeRectCallout">
            <a:avLst>
              <a:gd name="adj1" fmla="val -79791"/>
              <a:gd name="adj2" fmla="val 7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Leverages</a:t>
            </a:r>
            <a:r>
              <a:rPr lang="nl-NL" sz="1050"/>
              <a:t> NPM </a:t>
            </a:r>
            <a:r>
              <a:rPr lang="nl-NL" sz="1050" err="1"/>
              <a:t>Validator</a:t>
            </a:r>
            <a:r>
              <a:rPr lang="nl-NL" sz="1050"/>
              <a:t> module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5063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</a:t>
            </a:r>
          </a:p>
          <a:p>
            <a:pPr lvl="2"/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b="1" dirty="0" err="1"/>
              <a:t>Any</a:t>
            </a:r>
            <a:r>
              <a:rPr lang="nl-NL" b="1" dirty="0"/>
              <a:t> </a:t>
            </a:r>
            <a:r>
              <a:rPr lang="nl-NL" b="1" dirty="0" err="1"/>
              <a:t>Truffle</a:t>
            </a:r>
            <a:r>
              <a:rPr lang="nl-NL" b="1" dirty="0"/>
              <a:t> Language (Python, R, Ruby, </a:t>
            </a:r>
            <a:r>
              <a:rPr lang="nl-NL" b="1" dirty="0" err="1"/>
              <a:t>JavaScript</a:t>
            </a:r>
            <a:r>
              <a:rPr lang="nl-NL" b="1" dirty="0"/>
              <a:t>) </a:t>
            </a:r>
            <a:r>
              <a:rPr lang="nl-NL" b="1" dirty="0">
                <a:sym typeface="Wingdings" panose="05000000000000000000" pitchFamily="2" charset="2"/>
              </a:rPr>
              <a:t> </a:t>
            </a:r>
            <a:r>
              <a:rPr lang="nl-NL" b="1" dirty="0" err="1">
                <a:sym typeface="Wingdings" panose="05000000000000000000" pitchFamily="2" charset="2"/>
              </a:rPr>
              <a:t>Any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Truffle</a:t>
            </a:r>
            <a:r>
              <a:rPr lang="nl-NL" b="1" dirty="0">
                <a:sym typeface="Wingdings" panose="05000000000000000000" pitchFamily="2" charset="2"/>
              </a:rPr>
              <a:t> Language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521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083443" y="3141664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5871-AA81-43C6-A31C-7E818F71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98" y="2019470"/>
            <a:ext cx="856336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129991"/>
            <a:ext cx="1839819" cy="29513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" y="1968193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26649" y="2461486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 rot="816521">
            <a:off x="3087702" y="3050632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 rot="20716143">
            <a:off x="3083199" y="1807618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0797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4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07EB-BD9B-41C0-8F9A-164DD433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761891"/>
            <a:ext cx="1839819" cy="11299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7" y="2400575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>
            <a:off x="3126649" y="234348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7116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B0494FD-56C1-4AF2-9F6E-7EB3FF8B0AD2}"/>
              </a:ext>
            </a:extLst>
          </p:cNvPr>
          <p:cNvSpPr/>
          <p:nvPr/>
        </p:nvSpPr>
        <p:spPr>
          <a:xfrm>
            <a:off x="1464527" y="1967201"/>
            <a:ext cx="2298487" cy="369722"/>
          </a:xfrm>
          <a:prstGeom prst="wedgeRectCallout">
            <a:avLst>
              <a:gd name="adj1" fmla="val 39559"/>
              <a:gd name="adj2" fmla="val 916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Java Class, </a:t>
            </a:r>
            <a:r>
              <a:rPr lang="nl-NL" sz="1050" err="1"/>
              <a:t>Instantiate</a:t>
            </a:r>
            <a:r>
              <a:rPr lang="nl-NL" sz="1050"/>
              <a:t> Object </a:t>
            </a:r>
            <a:r>
              <a:rPr lang="nl-NL" sz="1050" err="1"/>
              <a:t>and</a:t>
            </a:r>
            <a:r>
              <a:rPr lang="nl-NL" sz="1050"/>
              <a:t> Read/Write/</a:t>
            </a:r>
            <a:r>
              <a:rPr lang="nl-NL" sz="1050" err="1"/>
              <a:t>Invoke</a:t>
            </a:r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61631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Introducing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9E5-9D9C-4EDB-9628-7142AA6B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nl-NL" dirty="0">
                <a:latin typeface="Robot"/>
              </a:rPr>
              <a:t>JIT Compiler for running Java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faster</a:t>
            </a:r>
            <a:r>
              <a:rPr lang="nl-NL" dirty="0">
                <a:latin typeface="Robot"/>
              </a:rPr>
              <a:t> (matching native </a:t>
            </a:r>
            <a:r>
              <a:rPr lang="nl-NL" dirty="0" err="1">
                <a:latin typeface="Robot"/>
              </a:rPr>
              <a:t>languages</a:t>
            </a:r>
            <a:r>
              <a:rPr lang="nl-NL" dirty="0">
                <a:latin typeface="Robot"/>
              </a:rPr>
              <a:t> for speed)</a:t>
            </a:r>
          </a:p>
          <a:p>
            <a:pPr marL="359410" lvl="1" indent="-179705"/>
            <a:r>
              <a:rPr lang="nl-NL" dirty="0" err="1">
                <a:latin typeface="Robot"/>
              </a:rPr>
              <a:t>Embeddable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Hotspot</a:t>
            </a:r>
            <a:r>
              <a:rPr lang="nl-NL" dirty="0">
                <a:latin typeface="Robot"/>
              </a:rPr>
              <a:t> VM or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JVMs</a:t>
            </a:r>
            <a:endParaRPr lang="nl-NL" dirty="0">
              <a:latin typeface="Robot"/>
            </a:endParaRPr>
          </a:p>
          <a:p>
            <a:pPr marL="179705" indent="-179705"/>
            <a:r>
              <a:rPr lang="nl-NL" dirty="0">
                <a:latin typeface="Robot"/>
              </a:rPr>
              <a:t>Polyglot VM – for running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any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language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 err="1">
                <a:latin typeface="Robot"/>
              </a:rPr>
              <a:t>JavaScript</a:t>
            </a:r>
            <a:r>
              <a:rPr lang="nl-NL" dirty="0">
                <a:latin typeface="Robot"/>
              </a:rPr>
              <a:t>, Ruby, R, Python, C/C++</a:t>
            </a:r>
          </a:p>
          <a:p>
            <a:pPr marL="179705" indent="-179705"/>
            <a:r>
              <a:rPr lang="nl-NL" dirty="0" err="1">
                <a:latin typeface="Robot"/>
              </a:rPr>
              <a:t>Ahead</a:t>
            </a:r>
            <a:r>
              <a:rPr lang="nl-NL" dirty="0">
                <a:latin typeface="Robot"/>
              </a:rPr>
              <a:t>-of-Time compiler for </a:t>
            </a:r>
            <a:r>
              <a:rPr lang="nl-NL" dirty="0" err="1">
                <a:latin typeface="Robot"/>
              </a:rPr>
              <a:t>creating</a:t>
            </a:r>
            <a:r>
              <a:rPr lang="nl-NL" dirty="0">
                <a:latin typeface="Robot"/>
              </a:rPr>
              <a:t> native </a:t>
            </a:r>
            <a:r>
              <a:rPr lang="nl-NL" dirty="0" err="1">
                <a:latin typeface="Robot"/>
              </a:rPr>
              <a:t>binaries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>
                <a:latin typeface="Robot"/>
              </a:rPr>
              <a:t>Simple, </a:t>
            </a:r>
            <a:r>
              <a:rPr lang="nl-NL" dirty="0" err="1">
                <a:latin typeface="Robot"/>
              </a:rPr>
              <a:t>lean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runtime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</a:t>
            </a:r>
            <a:r>
              <a:rPr lang="nl-NL" dirty="0">
                <a:latin typeface="Robot"/>
              </a:rPr>
              <a:t> startup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minimal</a:t>
            </a:r>
            <a:r>
              <a:rPr lang="nl-NL" dirty="0">
                <a:latin typeface="Robot"/>
              </a:rPr>
              <a:t> memory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process</a:t>
            </a:r>
            <a:r>
              <a:rPr lang="nl-NL" dirty="0">
                <a:latin typeface="Robot"/>
              </a:rPr>
              <a:t> footprint</a:t>
            </a:r>
          </a:p>
          <a:p>
            <a:pPr marL="179705" indent="-179705"/>
            <a:r>
              <a:rPr lang="nl-NL" dirty="0" err="1">
                <a:latin typeface="Robot"/>
              </a:rPr>
              <a:t>Interoperability</a:t>
            </a:r>
            <a:r>
              <a:rPr lang="nl-NL" dirty="0">
                <a:latin typeface="Robot"/>
              </a:rPr>
              <a:t> platform </a:t>
            </a:r>
            <a:r>
              <a:rPr lang="nl-NL" dirty="0" err="1">
                <a:latin typeface="Robot"/>
              </a:rPr>
              <a:t>that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allows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one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interact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modules in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technologies</a:t>
            </a:r>
            <a:r>
              <a:rPr lang="nl-NL" dirty="0">
                <a:latin typeface="Robot"/>
              </a:rPr>
              <a:t> (“</a:t>
            </a:r>
            <a:r>
              <a:rPr lang="nl-NL" dirty="0" err="1">
                <a:latin typeface="Robot"/>
              </a:rPr>
              <a:t>Nashorn</a:t>
            </a:r>
            <a:r>
              <a:rPr lang="nl-NL" dirty="0">
                <a:latin typeface="Robot"/>
              </a:rPr>
              <a:t> on super </a:t>
            </a:r>
            <a:r>
              <a:rPr lang="nl-NL" dirty="0" err="1">
                <a:latin typeface="Robot"/>
              </a:rPr>
              <a:t>steroids</a:t>
            </a:r>
            <a:r>
              <a:rPr lang="nl-NL" dirty="0">
                <a:latin typeface="Robot"/>
              </a:rPr>
              <a:t>”)</a:t>
            </a:r>
          </a:p>
          <a:p>
            <a:pPr marL="179705" indent="-179705"/>
            <a:r>
              <a:rPr lang="nl-NL" dirty="0">
                <a:latin typeface="Robot"/>
              </a:rPr>
              <a:t>Framework for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, running, </a:t>
            </a:r>
            <a:r>
              <a:rPr lang="nl-NL" dirty="0" err="1">
                <a:latin typeface="Robot"/>
              </a:rPr>
              <a:t>interoperating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natively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written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your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own</a:t>
            </a:r>
            <a:r>
              <a:rPr lang="nl-NL" dirty="0">
                <a:latin typeface="Robot"/>
              </a:rPr>
              <a:t> DSL</a:t>
            </a:r>
          </a:p>
          <a:p>
            <a:pPr marL="179705" indent="-179705"/>
            <a:r>
              <a:rPr lang="nl-NL" dirty="0">
                <a:latin typeface="Robot"/>
              </a:rPr>
              <a:t>Set of cross-</a:t>
            </a:r>
            <a:r>
              <a:rPr lang="nl-NL" dirty="0" err="1">
                <a:latin typeface="Robot"/>
              </a:rPr>
              <a:t>language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programming</a:t>
            </a:r>
            <a:r>
              <a:rPr lang="nl-NL" dirty="0">
                <a:latin typeface="Robot"/>
              </a:rPr>
              <a:t> tools</a:t>
            </a:r>
            <a:endParaRPr lang="en-NL" dirty="0">
              <a:latin typeface="Robo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12B2E27-26C7-46FF-9552-FCAB6678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1" y="-186783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36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A2101-5AC1-4D08-A2D1-C8115EF0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1137424" y="2807446"/>
            <a:ext cx="4102717" cy="86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00" err="1"/>
              <a:t>function</a:t>
            </a:r>
            <a:r>
              <a:rPr lang="nl-NL" sz="800"/>
              <a:t>(name) { </a:t>
            </a:r>
          </a:p>
          <a:p>
            <a:r>
              <a:rPr lang="nl-NL" sz="800"/>
              <a:t>print(`</a:t>
            </a:r>
            <a:r>
              <a:rPr lang="nl-NL" sz="800" err="1"/>
              <a:t>Title</a:t>
            </a:r>
            <a:r>
              <a:rPr lang="nl-NL" sz="800"/>
              <a:t> </a:t>
            </a:r>
            <a:r>
              <a:rPr lang="nl-NL" sz="800" err="1"/>
              <a:t>from</a:t>
            </a:r>
            <a:r>
              <a:rPr lang="nl-NL" sz="800"/>
              <a:t> polyglot ${</a:t>
            </a:r>
            <a:r>
              <a:rPr lang="nl-NL" sz="800" err="1"/>
              <a:t>Polyglot.import</a:t>
            </a:r>
            <a:r>
              <a:rPr lang="nl-NL" sz="800"/>
              <a:t>('</a:t>
            </a:r>
            <a:r>
              <a:rPr lang="nl-NL" sz="800" err="1"/>
              <a:t>title</a:t>
            </a:r>
            <a:r>
              <a:rPr lang="nl-NL" sz="800"/>
              <a:t>')}`);</a:t>
            </a:r>
          </a:p>
          <a:p>
            <a:r>
              <a:rPr lang="nl-NL" sz="800"/>
              <a:t>return `</a:t>
            </a:r>
            <a:r>
              <a:rPr lang="nl-NL" sz="800" err="1"/>
              <a:t>Hello</a:t>
            </a:r>
            <a:r>
              <a:rPr lang="nl-NL" sz="800"/>
              <a:t> ${name}, </a:t>
            </a:r>
            <a:r>
              <a:rPr lang="nl-NL" sz="800" err="1"/>
              <a:t>welcome</a:t>
            </a:r>
            <a:r>
              <a:rPr lang="nl-NL" sz="800"/>
              <a:t> </a:t>
            </a:r>
            <a:r>
              <a:rPr lang="nl-NL" sz="800" err="1"/>
              <a:t>to</a:t>
            </a:r>
            <a:r>
              <a:rPr lang="nl-NL" sz="800"/>
              <a:t> </a:t>
            </a:r>
            <a:r>
              <a:rPr lang="nl-NL" sz="800" err="1"/>
              <a:t>the</a:t>
            </a:r>
            <a:r>
              <a:rPr lang="nl-NL" sz="800"/>
              <a:t> </a:t>
            </a:r>
            <a:r>
              <a:rPr lang="nl-NL" sz="800" err="1"/>
              <a:t>world</a:t>
            </a:r>
            <a:r>
              <a:rPr lang="nl-NL" sz="800"/>
              <a:t> of </a:t>
            </a:r>
            <a:r>
              <a:rPr lang="nl-NL" sz="800" err="1"/>
              <a:t>JavaScript</a:t>
            </a:r>
            <a:r>
              <a:rPr lang="nl-NL" sz="800"/>
              <a:t>`; 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70FC45-8617-4A01-BA6A-8DCB91CBF46C}"/>
              </a:ext>
            </a:extLst>
          </p:cNvPr>
          <p:cNvSpPr/>
          <p:nvPr/>
        </p:nvSpPr>
        <p:spPr>
          <a:xfrm>
            <a:off x="4319239" y="2430966"/>
            <a:ext cx="1858839" cy="490654"/>
          </a:xfrm>
          <a:custGeom>
            <a:avLst/>
            <a:gdLst>
              <a:gd name="connsiteX0" fmla="*/ 1590907 w 1858839"/>
              <a:gd name="connsiteY0" fmla="*/ 0 h 490654"/>
              <a:gd name="connsiteX1" fmla="*/ 1843668 w 1858839"/>
              <a:gd name="connsiteY1" fmla="*/ 126380 h 490654"/>
              <a:gd name="connsiteX2" fmla="*/ 1196898 w 1858839"/>
              <a:gd name="connsiteY2" fmla="*/ 356839 h 490654"/>
              <a:gd name="connsiteX3" fmla="*/ 0 w 1858839"/>
              <a:gd name="connsiteY3" fmla="*/ 490654 h 4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8839" h="490654">
                <a:moveTo>
                  <a:pt x="1590907" y="0"/>
                </a:moveTo>
                <a:cubicBezTo>
                  <a:pt x="1750121" y="33453"/>
                  <a:pt x="1909336" y="66907"/>
                  <a:pt x="1843668" y="126380"/>
                </a:cubicBezTo>
                <a:cubicBezTo>
                  <a:pt x="1778000" y="185853"/>
                  <a:pt x="1504176" y="296127"/>
                  <a:pt x="1196898" y="356839"/>
                </a:cubicBezTo>
                <a:cubicBezTo>
                  <a:pt x="889620" y="417551"/>
                  <a:pt x="444810" y="454102"/>
                  <a:pt x="0" y="4906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542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148-B17A-40E2-8B96-4D5CA6CC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CFEFF93-E1BC-4D3D-AF0A-611882D6ED63}"/>
              </a:ext>
            </a:extLst>
          </p:cNvPr>
          <p:cNvSpPr/>
          <p:nvPr/>
        </p:nvSpPr>
        <p:spPr>
          <a:xfrm>
            <a:off x="2271871" y="3040160"/>
            <a:ext cx="1137525" cy="263787"/>
          </a:xfrm>
          <a:prstGeom prst="wedgeRectCallout">
            <a:avLst>
              <a:gd name="adj1" fmla="val 47537"/>
              <a:gd name="adj2" fmla="val -9986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import_value</a:t>
            </a:r>
            <a:endParaRPr lang="en-NL" sz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flipH="1">
            <a:off x="5261380" y="2738804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15192AD-6634-4D08-8770-B8C940547E33}"/>
              </a:ext>
            </a:extLst>
          </p:cNvPr>
          <p:cNvSpPr/>
          <p:nvPr/>
        </p:nvSpPr>
        <p:spPr>
          <a:xfrm>
            <a:off x="6218176" y="3182993"/>
            <a:ext cx="1296653" cy="266083"/>
          </a:xfrm>
          <a:prstGeom prst="wedgeRectCallout">
            <a:avLst>
              <a:gd name="adj1" fmla="val -62941"/>
              <a:gd name="adj2" fmla="val -16129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Polyglot.export</a:t>
            </a:r>
            <a:endParaRPr lang="nl-NL" sz="120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flipH="1">
            <a:off x="3246731" y="2742191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047061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72D137-8A7D-4827-9457-9D55E7E2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36" y="810855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242509"/>
            <a:ext cx="1839819" cy="32295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1364863" flipH="1">
            <a:off x="2652903" y="1521042"/>
            <a:ext cx="1668517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6453" y="1660648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317468" y="1586976"/>
            <a:ext cx="760445" cy="167196"/>
          </a:xfrm>
          <a:prstGeom prst="wedgeRectCallout">
            <a:avLst>
              <a:gd name="adj1" fmla="val -45907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2102913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rot="19833434" flipH="1">
            <a:off x="5157904" y="2532007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2202180" y="2196957"/>
            <a:ext cx="70714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>
            <a:off x="3246731" y="3900991"/>
            <a:ext cx="111755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pic>
        <p:nvPicPr>
          <p:cNvPr id="12" name="Snagit_SNG854">
            <a:extLst>
              <a:ext uri="{FF2B5EF4-FFF2-40B4-BE49-F238E27FC236}">
                <a16:creationId xmlns:a16="http://schemas.microsoft.com/office/drawing/2014/main" id="{39F7519E-08DA-49D5-9D80-E6A40279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1" y="1277270"/>
            <a:ext cx="2575783" cy="388654"/>
          </a:xfrm>
          <a:prstGeom prst="rect">
            <a:avLst/>
          </a:prstGeom>
        </p:spPr>
      </p:pic>
      <p:pic>
        <p:nvPicPr>
          <p:cNvPr id="20" name="Snagit_SNG851">
            <a:extLst>
              <a:ext uri="{FF2B5EF4-FFF2-40B4-BE49-F238E27FC236}">
                <a16:creationId xmlns:a16="http://schemas.microsoft.com/office/drawing/2014/main" id="{8F88E1A8-3084-488B-83AA-698524CC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1" y="4448111"/>
            <a:ext cx="3459780" cy="320068"/>
          </a:xfrm>
          <a:prstGeom prst="rect">
            <a:avLst/>
          </a:prstGeom>
        </p:spPr>
      </p:pic>
      <p:pic>
        <p:nvPicPr>
          <p:cNvPr id="27" name="Snagit_SNG85D">
            <a:extLst>
              <a:ext uri="{FF2B5EF4-FFF2-40B4-BE49-F238E27FC236}">
                <a16:creationId xmlns:a16="http://schemas.microsoft.com/office/drawing/2014/main" id="{0F9B47AE-8ABE-444C-950F-F91883F3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776" y="3798269"/>
            <a:ext cx="5532599" cy="1066892"/>
          </a:xfrm>
          <a:prstGeom prst="rect">
            <a:avLst/>
          </a:prstGeom>
        </p:spPr>
      </p:pic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945725" y="2915905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3D">
            <a:extLst>
              <a:ext uri="{FF2B5EF4-FFF2-40B4-BE49-F238E27FC236}">
                <a16:creationId xmlns:a16="http://schemas.microsoft.com/office/drawing/2014/main" id="{B7F77828-9F20-4BC3-BD56-077C7350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5" y="3315488"/>
            <a:ext cx="5098222" cy="44961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rot="20545176" flipH="1">
            <a:off x="3124345" y="3073292"/>
            <a:ext cx="112431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611EC3D8-C59F-4C5B-96AA-5061FF04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6" y="2909971"/>
            <a:ext cx="202628" cy="2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3316421">
            <a:off x="4873285" y="3545383"/>
            <a:ext cx="1231204" cy="14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298D6B-A9B8-4456-9622-2370E8D91ED0}"/>
              </a:ext>
            </a:extLst>
          </p:cNvPr>
          <p:cNvSpPr/>
          <p:nvPr/>
        </p:nvSpPr>
        <p:spPr>
          <a:xfrm rot="2684485">
            <a:off x="4728127" y="3124739"/>
            <a:ext cx="3471018" cy="11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Snagit_SNG84E">
            <a:extLst>
              <a:ext uri="{FF2B5EF4-FFF2-40B4-BE49-F238E27FC236}">
                <a16:creationId xmlns:a16="http://schemas.microsoft.com/office/drawing/2014/main" id="{49CF5B58-9FEC-41A0-8265-C606086F2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335" y="2091844"/>
            <a:ext cx="6294665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5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Node, Java, Python </a:t>
            </a:r>
            <a:r>
              <a:rPr lang="nl-NL" err="1"/>
              <a:t>and</a:t>
            </a:r>
            <a:r>
              <a:rPr lang="nl-NL"/>
              <a:t> 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Node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calls on </a:t>
            </a:r>
            <a:r>
              <a:rPr lang="nl-NL" err="1"/>
              <a:t>many</a:t>
            </a:r>
            <a:r>
              <a:rPr lang="nl-NL"/>
              <a:t> </a:t>
            </a:r>
            <a:r>
              <a:rPr lang="nl-NL" err="1"/>
              <a:t>friends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libraries</a:t>
            </a:r>
            <a:endParaRPr lang="nl-NL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58" y="242558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33745B-9BD7-4A64-BB1F-D7F5EA572795}"/>
              </a:ext>
            </a:extLst>
          </p:cNvPr>
          <p:cNvSpPr/>
          <p:nvPr/>
        </p:nvSpPr>
        <p:spPr>
          <a:xfrm rot="20758321" flipH="1">
            <a:off x="7336584" y="2746579"/>
            <a:ext cx="605535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 flipH="1">
            <a:off x="5596315" y="2753074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96" y="4112485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6942411" y="3680532"/>
            <a:ext cx="639644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5820411" y="363912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2A41ECC-910F-4D1D-AE51-9FD37664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63" y="2481760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7E422BC1-E40B-4219-9F07-781F8BE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0" y="1628662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08D69CB4-886E-4BE1-B8D1-9A477AEB8424}"/>
              </a:ext>
            </a:extLst>
          </p:cNvPr>
          <p:cNvSpPr/>
          <p:nvPr/>
        </p:nvSpPr>
        <p:spPr>
          <a:xfrm rot="18459852">
            <a:off x="7022684" y="2141608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8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Conclusion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4652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 </a:t>
            </a:r>
            <a:r>
              <a:rPr lang="nl-NL" err="1"/>
              <a:t>Recap</a:t>
            </a:r>
            <a:r>
              <a:rPr lang="nl-NL"/>
              <a:t> – </a:t>
            </a:r>
            <a:r>
              <a:rPr lang="nl-NL" err="1"/>
              <a:t>What</a:t>
            </a:r>
            <a:r>
              <a:rPr lang="nl-NL"/>
              <a:t> is </a:t>
            </a:r>
            <a:r>
              <a:rPr lang="nl-NL" err="1"/>
              <a:t>GraalVM</a:t>
            </a:r>
            <a:r>
              <a:rPr lang="nl-NL"/>
              <a:t>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0499"/>
            <a:ext cx="7039814" cy="378000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Wuerthinger</a:t>
            </a:r>
            <a:r>
              <a:rPr lang="en-US" dirty="0"/>
              <a:t>: “a new virtual machine that is trying to execute many languages faster”</a:t>
            </a:r>
          </a:p>
          <a:p>
            <a:r>
              <a:rPr lang="en-US" dirty="0"/>
              <a:t>JIT Foundation for the Long Term Evolution of </a:t>
            </a:r>
            <a:r>
              <a:rPr lang="en-US" dirty="0" err="1"/>
              <a:t>HotSpot</a:t>
            </a:r>
            <a:r>
              <a:rPr lang="en-US" dirty="0"/>
              <a:t> JVM</a:t>
            </a:r>
          </a:p>
          <a:p>
            <a:pPr lvl="1"/>
            <a:r>
              <a:rPr lang="en-US" dirty="0"/>
              <a:t>Stable, observable, manageable and maintainable JVM with optimizations for modern Java and JVM language patterns</a:t>
            </a:r>
          </a:p>
          <a:p>
            <a:r>
              <a:rPr lang="en-US" dirty="0"/>
              <a:t>Serverless Java</a:t>
            </a:r>
          </a:p>
          <a:p>
            <a:pPr lvl="1"/>
            <a:r>
              <a:rPr lang="en-US" dirty="0"/>
              <a:t>Small footprint, rapid startup time, simple &amp; small run time</a:t>
            </a:r>
          </a:p>
          <a:p>
            <a:r>
              <a:rPr lang="en-US" dirty="0"/>
              <a:t>Interoperability platform aka Polyglot VM</a:t>
            </a:r>
          </a:p>
          <a:p>
            <a:pPr lvl="1"/>
            <a:r>
              <a:rPr lang="en-US" dirty="0"/>
              <a:t>Run and interact between many languages</a:t>
            </a:r>
          </a:p>
          <a:p>
            <a:r>
              <a:rPr lang="en-US" dirty="0"/>
              <a:t>Bonus features</a:t>
            </a:r>
          </a:p>
          <a:p>
            <a:pPr lvl="1"/>
            <a:r>
              <a:rPr lang="en-US" dirty="0"/>
              <a:t>Custom DSL</a:t>
            </a:r>
          </a:p>
          <a:p>
            <a:pPr lvl="1"/>
            <a:r>
              <a:rPr lang="en-US" dirty="0"/>
              <a:t>Native interaction between C/C++ and Java</a:t>
            </a:r>
          </a:p>
          <a:p>
            <a:pPr lvl="1"/>
            <a:r>
              <a:rPr lang="en-US" dirty="0"/>
              <a:t>Polyglot Tools: Debugger (with Chrome Dev Tools), </a:t>
            </a:r>
            <a:br>
              <a:rPr lang="en-US" dirty="0"/>
            </a:br>
            <a:r>
              <a:rPr lang="en-US" dirty="0"/>
              <a:t>Profiler, </a:t>
            </a:r>
            <a:r>
              <a:rPr lang="en-US" dirty="0" err="1"/>
              <a:t>GraalVM</a:t>
            </a:r>
            <a:r>
              <a:rPr lang="en-US" dirty="0"/>
              <a:t> </a:t>
            </a:r>
            <a:r>
              <a:rPr lang="en-US" dirty="0" err="1"/>
              <a:t>VisualVM</a:t>
            </a:r>
            <a:r>
              <a:rPr lang="en-US" dirty="0"/>
              <a:t>, </a:t>
            </a:r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Visual Studio Code extension for </a:t>
            </a:r>
            <a:r>
              <a:rPr lang="nl-NL" dirty="0" err="1"/>
              <a:t>GraalVM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Snagit_SNG847">
            <a:extLst>
              <a:ext uri="{FF2B5EF4-FFF2-40B4-BE49-F238E27FC236}">
                <a16:creationId xmlns:a16="http://schemas.microsoft.com/office/drawing/2014/main" id="{D4A39855-ED27-4B68-961B-B4DDB04F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00" y="3293072"/>
            <a:ext cx="2753060" cy="1562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C0A40-B1EC-419B-8E35-3E410E7B97FB}"/>
              </a:ext>
            </a:extLst>
          </p:cNvPr>
          <p:cNvSpPr/>
          <p:nvPr/>
        </p:nvSpPr>
        <p:spPr>
          <a:xfrm>
            <a:off x="7343998" y="288000"/>
            <a:ext cx="1346996" cy="40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2F91C8D-6DCA-4FE9-AA61-D4FE4B77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38" y="-237095"/>
            <a:ext cx="3238384" cy="145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7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What’s</a:t>
            </a:r>
            <a:r>
              <a:rPr lang="nl-NL"/>
              <a:t> Next?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GraalVM</a:t>
            </a:r>
            <a:r>
              <a:rPr lang="en-US" dirty="0"/>
              <a:t> 19.3 – 19</a:t>
            </a:r>
            <a:r>
              <a:rPr lang="en-US" baseline="30000" dirty="0"/>
              <a:t>th</a:t>
            </a:r>
            <a:r>
              <a:rPr lang="en-US" dirty="0"/>
              <a:t> November 2019</a:t>
            </a:r>
          </a:p>
          <a:p>
            <a:pPr lvl="1"/>
            <a:r>
              <a:rPr lang="en-US" dirty="0"/>
              <a:t>Java 11 support!</a:t>
            </a:r>
          </a:p>
          <a:p>
            <a:r>
              <a:rPr lang="en-US" dirty="0" err="1"/>
              <a:t>GraalVM</a:t>
            </a:r>
            <a:r>
              <a:rPr lang="en-US" dirty="0"/>
              <a:t> runtime and native binary for Serverless frameworks and </a:t>
            </a:r>
            <a:r>
              <a:rPr lang="en-US" dirty="0" err="1"/>
              <a:t>FaaS</a:t>
            </a:r>
            <a:endParaRPr lang="en-US" dirty="0"/>
          </a:p>
          <a:p>
            <a:pPr lvl="1"/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provides </a:t>
            </a:r>
            <a:r>
              <a:rPr lang="en-US" dirty="0" err="1"/>
              <a:t>GraalVM</a:t>
            </a:r>
            <a:r>
              <a:rPr lang="en-US" dirty="0"/>
              <a:t> support today, native image can run on many </a:t>
            </a:r>
            <a:r>
              <a:rPr lang="en-US" dirty="0" err="1"/>
              <a:t>FaaS</a:t>
            </a:r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further AOT support in many Java frameworks</a:t>
            </a:r>
          </a:p>
          <a:p>
            <a:pPr lvl="1"/>
            <a:r>
              <a:rPr lang="en-US" dirty="0"/>
              <a:t>Spring 5.3 </a:t>
            </a:r>
            <a:r>
              <a:rPr lang="en-US" dirty="0" err="1"/>
              <a:t>GraalVM</a:t>
            </a:r>
            <a:r>
              <a:rPr lang="en-US" dirty="0"/>
              <a:t> Native Image support – 1H 2020 (Initial support since 5.1)</a:t>
            </a:r>
          </a:p>
          <a:p>
            <a:r>
              <a:rPr lang="en-US" dirty="0"/>
              <a:t>Oracle Database has preview with Multi Language Engine for Stored Procedures in Python, JavaScript and more</a:t>
            </a:r>
          </a:p>
          <a:p>
            <a:r>
              <a:rPr lang="en-US" dirty="0"/>
              <a:t>Oracle WebLogic 14 plans to support </a:t>
            </a:r>
            <a:r>
              <a:rPr lang="en-US" dirty="0" err="1"/>
              <a:t>GraalVM</a:t>
            </a:r>
            <a:r>
              <a:rPr lang="en-US" dirty="0"/>
              <a:t> as its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764C-1EDE-41F2-B6AA-6320F53D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81" y="3611526"/>
            <a:ext cx="6576630" cy="1249788"/>
          </a:xfrm>
          <a:prstGeom prst="rect">
            <a:avLst/>
          </a:prstGeom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AA648570-F698-4C5D-B191-EF365B82E89C}"/>
              </a:ext>
            </a:extLst>
          </p:cNvPr>
          <p:cNvSpPr/>
          <p:nvPr/>
        </p:nvSpPr>
        <p:spPr>
          <a:xfrm rot="20730054">
            <a:off x="4065729" y="2938475"/>
            <a:ext cx="2059257" cy="3960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19th November 2019</a:t>
            </a:r>
            <a:endParaRPr lang="en-NL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BDF4AA-14BD-48B8-8FDA-A0A2C7A1A92E}"/>
              </a:ext>
            </a:extLst>
          </p:cNvPr>
          <p:cNvSpPr/>
          <p:nvPr/>
        </p:nvSpPr>
        <p:spPr>
          <a:xfrm>
            <a:off x="4120228" y="3560377"/>
            <a:ext cx="258673" cy="312234"/>
          </a:xfrm>
          <a:custGeom>
            <a:avLst/>
            <a:gdLst>
              <a:gd name="connsiteX0" fmla="*/ 28026 w 258673"/>
              <a:gd name="connsiteY0" fmla="*/ 312234 h 312234"/>
              <a:gd name="connsiteX1" fmla="*/ 20592 w 258673"/>
              <a:gd name="connsiteY1" fmla="*/ 170985 h 312234"/>
              <a:gd name="connsiteX2" fmla="*/ 258485 w 258673"/>
              <a:gd name="connsiteY2" fmla="*/ 59473 h 312234"/>
              <a:gd name="connsiteX3" fmla="*/ 65197 w 258673"/>
              <a:gd name="connsiteY3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73" h="312234">
                <a:moveTo>
                  <a:pt x="28026" y="312234"/>
                </a:moveTo>
                <a:cubicBezTo>
                  <a:pt x="5104" y="262673"/>
                  <a:pt x="-17818" y="213112"/>
                  <a:pt x="20592" y="170985"/>
                </a:cubicBezTo>
                <a:cubicBezTo>
                  <a:pt x="59002" y="128858"/>
                  <a:pt x="251051" y="87970"/>
                  <a:pt x="258485" y="59473"/>
                </a:cubicBezTo>
                <a:cubicBezTo>
                  <a:pt x="265919" y="30976"/>
                  <a:pt x="50329" y="54517"/>
                  <a:pt x="651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976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36F9FC-08C6-4265-A41D-B24618DA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05" y="1568906"/>
            <a:ext cx="5626193" cy="329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0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23" y="936000"/>
            <a:ext cx="7818095" cy="3780000"/>
          </a:xfrm>
        </p:spPr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r>
              <a:rPr lang="en-US" dirty="0"/>
              <a:t>Hybrid: have some containers running </a:t>
            </a:r>
            <a:r>
              <a:rPr lang="en-US" dirty="0" err="1"/>
              <a:t>GraalVM</a:t>
            </a:r>
            <a:r>
              <a:rPr lang="en-US" dirty="0"/>
              <a:t> (for Java applications)</a:t>
            </a:r>
            <a:br>
              <a:rPr lang="en-US" dirty="0"/>
            </a:br>
            <a:r>
              <a:rPr lang="en-US" dirty="0"/>
              <a:t>instead of your traditional JVM brand</a:t>
            </a:r>
          </a:p>
          <a:p>
            <a:pPr lvl="2"/>
            <a:r>
              <a:rPr lang="en-US" dirty="0"/>
              <a:t>to try out, check if it is stable and performant and (better) manageable</a:t>
            </a:r>
          </a:p>
          <a:p>
            <a:pPr lvl="1"/>
            <a:r>
              <a:rPr lang="en-US" dirty="0"/>
              <a:t>Start leveraging polyglot</a:t>
            </a:r>
          </a:p>
          <a:p>
            <a:pPr lvl="2"/>
            <a:r>
              <a:rPr lang="en-US" dirty="0"/>
              <a:t>single runtime for different programming languages)</a:t>
            </a:r>
          </a:p>
          <a:p>
            <a:pPr lvl="2"/>
            <a:r>
              <a:rPr lang="en-US" dirty="0"/>
              <a:t>interoperability (benefit in Java from 3rd party libraries in JavaScript or Python [or vice versa] and/or make better use of the skills in your team)</a:t>
            </a:r>
          </a:p>
          <a:p>
            <a:pPr lvl="2"/>
            <a:r>
              <a:rPr lang="en-US" dirty="0"/>
              <a:t>better start creating standards and guidelines around when and how to polyglot!</a:t>
            </a:r>
          </a:p>
          <a:p>
            <a:pPr lvl="1"/>
            <a:r>
              <a:rPr lang="en-US" dirty="0"/>
              <a:t>AOT/native - use </a:t>
            </a:r>
            <a:r>
              <a:rPr lang="en-US" dirty="0" err="1"/>
              <a:t>GraalVM</a:t>
            </a:r>
            <a:r>
              <a:rPr lang="en-US" dirty="0"/>
              <a:t> to build Java applications as native executables as last step in the build process and deliver that executable instead of JAR files</a:t>
            </a:r>
          </a:p>
          <a:p>
            <a:pPr lvl="2"/>
            <a:r>
              <a:rPr lang="en-US" dirty="0"/>
              <a:t>create Java based Serverless Functions with small footprint and very quick startup</a:t>
            </a:r>
          </a:p>
          <a:p>
            <a:pPr lvl="2"/>
            <a:r>
              <a:rPr lang="en-US" dirty="0"/>
              <a:t>benefit from ultra fast and super small frameworks (</a:t>
            </a:r>
            <a:r>
              <a:rPr lang="en-US" sz="1050" dirty="0" err="1"/>
              <a:t>Quarkus</a:t>
            </a:r>
            <a:r>
              <a:rPr lang="en-US" sz="1050" dirty="0"/>
              <a:t>, </a:t>
            </a:r>
            <a:r>
              <a:rPr lang="en-US" sz="1050" dirty="0" err="1"/>
              <a:t>Helidon</a:t>
            </a:r>
            <a:r>
              <a:rPr lang="en-US" sz="1050" dirty="0"/>
              <a:t>, Micronaut, </a:t>
            </a:r>
            <a:r>
              <a:rPr lang="en-US" sz="1050" dirty="0" err="1"/>
              <a:t>Vert.x</a:t>
            </a:r>
            <a:r>
              <a:rPr lang="en-US" sz="1050" dirty="0"/>
              <a:t>, Spring, …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D88FB894-9986-459D-827A-06CCA308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" y="1667580"/>
            <a:ext cx="970429" cy="5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237CFC69-C065-4F06-9081-A3915C69A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74"/>
          <a:stretch/>
        </p:blipFill>
        <p:spPr>
          <a:xfrm>
            <a:off x="6525933" y="2282560"/>
            <a:ext cx="1636130" cy="5434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AAACE-7B38-4A7C-AB1B-3E60CC5DD862}"/>
              </a:ext>
            </a:extLst>
          </p:cNvPr>
          <p:cNvGrpSpPr/>
          <p:nvPr/>
        </p:nvGrpSpPr>
        <p:grpSpPr>
          <a:xfrm>
            <a:off x="56097" y="2673976"/>
            <a:ext cx="1433129" cy="893718"/>
            <a:chOff x="2824162" y="621413"/>
            <a:chExt cx="6241883" cy="4290632"/>
          </a:xfrm>
        </p:grpSpPr>
        <p:pic>
          <p:nvPicPr>
            <p:cNvPr id="13" name="Picture 8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BC0850A3-D4A2-4A45-A073-9F0798619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5119186" y="3989290"/>
              <a:ext cx="1087383" cy="922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  <a:extLst>
                <a:ext uri="{FF2B5EF4-FFF2-40B4-BE49-F238E27FC236}">
                  <a16:creationId xmlns:a16="http://schemas.microsoft.com/office/drawing/2014/main" id="{8FB7DF02-7171-4408-86EF-D47D2A026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863" y="2118110"/>
              <a:ext cx="142875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1096F06B-D388-4554-9360-780371914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0093" y="2238296"/>
              <a:ext cx="710923" cy="71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5C2297-4CF3-48A0-A4EA-A7A9E5EE9E39}"/>
                </a:ext>
              </a:extLst>
            </p:cNvPr>
            <p:cNvGrpSpPr/>
            <p:nvPr/>
          </p:nvGrpSpPr>
          <p:grpSpPr>
            <a:xfrm rot="20758321">
              <a:off x="7394365" y="2524625"/>
              <a:ext cx="660103" cy="565381"/>
              <a:chOff x="5457783" y="3422637"/>
              <a:chExt cx="1106568" cy="897242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7D3297-94D9-4541-A201-C99AFB6AA09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47AB3971-D042-4AB3-B8C3-94D6E5666181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086397-BC4A-403A-AC77-3E558CE506BF}"/>
                </a:ext>
              </a:extLst>
            </p:cNvPr>
            <p:cNvSpPr/>
            <p:nvPr/>
          </p:nvSpPr>
          <p:spPr>
            <a:xfrm>
              <a:off x="6267191" y="2351384"/>
              <a:ext cx="1076807" cy="10373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err="1"/>
                <a:t>GraalVM</a:t>
              </a:r>
              <a:r>
                <a:rPr lang="nl-NL" sz="200"/>
                <a:t> Polyglot</a:t>
              </a:r>
              <a:endParaRPr lang="en-NL" sz="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7054B4-E955-48A8-8D13-77DBE51DB1C3}"/>
                </a:ext>
              </a:extLst>
            </p:cNvPr>
            <p:cNvGrpSpPr/>
            <p:nvPr/>
          </p:nvGrpSpPr>
          <p:grpSpPr>
            <a:xfrm>
              <a:off x="5550580" y="2676040"/>
              <a:ext cx="660103" cy="565381"/>
              <a:chOff x="3091460" y="3467373"/>
              <a:chExt cx="1106568" cy="897242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38ABD05D-9398-45D2-9F76-800F67023249}"/>
                  </a:ext>
                </a:extLst>
              </p:cNvPr>
              <p:cNvSpPr/>
              <p:nvPr/>
            </p:nvSpPr>
            <p:spPr>
              <a:xfrm>
                <a:off x="3182934" y="34673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78D455C9-10F0-47CC-83A8-A925318F86F3}"/>
                  </a:ext>
                </a:extLst>
              </p:cNvPr>
              <p:cNvSpPr/>
              <p:nvPr/>
            </p:nvSpPr>
            <p:spPr>
              <a:xfrm flipH="1">
                <a:off x="3091460" y="39185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19" name="Picture 2" descr="https://s14-eu5.startpage.com/cgi-bin/serveimage?url=https%3A%2F%2Ffuzati.com%2Fwp-content%2Fuploads%2F2016%2F12%2FRuby-Logo.png&amp;sp=b162e3baf55d39592ffbb2b742927a03&amp;anticache=672330">
              <a:extLst>
                <a:ext uri="{FF2B5EF4-FFF2-40B4-BE49-F238E27FC236}">
                  <a16:creationId xmlns:a16="http://schemas.microsoft.com/office/drawing/2014/main" id="{D028011C-A1EF-4B02-9253-2E271F4F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216" y="1080827"/>
              <a:ext cx="897652" cy="62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4D9A0E-BBF8-4B84-8FAE-CFB114F5158D}"/>
                </a:ext>
              </a:extLst>
            </p:cNvPr>
            <p:cNvGrpSpPr/>
            <p:nvPr/>
          </p:nvGrpSpPr>
          <p:grpSpPr>
            <a:xfrm rot="14536893">
              <a:off x="5900469" y="1863451"/>
              <a:ext cx="697284" cy="535233"/>
              <a:chOff x="3243860" y="3619773"/>
              <a:chExt cx="1106568" cy="89724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FA9A5C4-A836-4A34-8F21-F1AC5490DCEE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692E911F-6AB6-49B0-A66A-B3F8FB431E49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1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18B2765A-172A-405F-94F0-082C90CC0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425" y="4088654"/>
              <a:ext cx="1730631" cy="58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75509F-0F95-4B9A-AA7E-2CB4A6F9793D}"/>
                </a:ext>
              </a:extLst>
            </p:cNvPr>
            <p:cNvGrpSpPr/>
            <p:nvPr/>
          </p:nvGrpSpPr>
          <p:grpSpPr>
            <a:xfrm rot="14630362">
              <a:off x="7007665" y="3228484"/>
              <a:ext cx="740774" cy="885524"/>
              <a:chOff x="3243860" y="3619779"/>
              <a:chExt cx="1175584" cy="1484457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2CD13ED3-5FF1-402A-BF45-4DD205455292}"/>
                  </a:ext>
                </a:extLst>
              </p:cNvPr>
              <p:cNvSpPr/>
              <p:nvPr/>
            </p:nvSpPr>
            <p:spPr>
              <a:xfrm>
                <a:off x="3335333" y="3619779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D05490CA-915B-4371-907C-0A0A8DE74901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8D217AE1-986D-4610-9AB9-053499DB4FD0}"/>
                  </a:ext>
                </a:extLst>
              </p:cNvPr>
              <p:cNvSpPr/>
              <p:nvPr/>
            </p:nvSpPr>
            <p:spPr>
              <a:xfrm rot="19830443">
                <a:off x="3404348" y="4658187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72B28-37D6-44FB-B68B-4843D995EE0B}"/>
                </a:ext>
              </a:extLst>
            </p:cNvPr>
            <p:cNvGrpSpPr/>
            <p:nvPr/>
          </p:nvGrpSpPr>
          <p:grpSpPr>
            <a:xfrm rot="18199741">
              <a:off x="5921621" y="3537074"/>
              <a:ext cx="697284" cy="535233"/>
              <a:chOff x="3243860" y="3619773"/>
              <a:chExt cx="1106568" cy="897242"/>
            </a:xfrm>
          </p:grpSpPr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E7F0CF56-CF8E-47E5-AE52-794E8C2ECE1D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E33A73D3-1475-4B3A-AF90-4279D4178EF2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  <a:extLst>
                <a:ext uri="{FF2B5EF4-FFF2-40B4-BE49-F238E27FC236}">
                  <a16:creationId xmlns:a16="http://schemas.microsoft.com/office/drawing/2014/main" id="{D9F6E6AD-8F47-4165-A1A6-0C54367AE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411" y="2803273"/>
              <a:ext cx="1363647" cy="68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s14-eu5.startpage.com/cgi-bin/serveimage?url=https%3A%2F%2Fmiro.medium.com%2Fmax%2F480%2F1%2A6J6mPSTvA4odwJ_GxeZg-g.png&amp;sp=9c92c5c3667eeb4f5bc30edb9b447152&amp;anticache=356702">
              <a:extLst>
                <a:ext uri="{FF2B5EF4-FFF2-40B4-BE49-F238E27FC236}">
                  <a16:creationId xmlns:a16="http://schemas.microsoft.com/office/drawing/2014/main" id="{7A0F7B01-D921-4602-8F14-32DAAB6EE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618" y="3279412"/>
              <a:ext cx="1535151" cy="76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https://s14-eu5.startpage.com/cgi-bin/serveimage?url=https%3A%2F%2Fupload.wikimedia.org%2Fwikipedia%2Fen%2F8%2F85%2FScala_logo.png&amp;sp=8adaa16219cc85fb2f2beb7a293d2330&amp;anticache=903441">
              <a:extLst>
                <a:ext uri="{FF2B5EF4-FFF2-40B4-BE49-F238E27FC236}">
                  <a16:creationId xmlns:a16="http://schemas.microsoft.com/office/drawing/2014/main" id="{0DABB715-CE60-4FCB-93DA-BBF110A8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162" y="2991412"/>
              <a:ext cx="1246084" cy="51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0A5F17B-DD1D-4030-A08E-3FE2B2AF9891}"/>
                </a:ext>
              </a:extLst>
            </p:cNvPr>
            <p:cNvSpPr/>
            <p:nvPr/>
          </p:nvSpPr>
          <p:spPr>
            <a:xfrm rot="18804361">
              <a:off x="7012927" y="2066849"/>
              <a:ext cx="605536" cy="281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pic>
          <p:nvPicPr>
            <p:cNvPr id="28" name="Picture 16" descr="https://s14-eu5.startpage.com/wikioimage/35e4caa3ab4a872292cb587b6e4ec893.png">
              <a:extLst>
                <a:ext uri="{FF2B5EF4-FFF2-40B4-BE49-F238E27FC236}">
                  <a16:creationId xmlns:a16="http://schemas.microsoft.com/office/drawing/2014/main" id="{96954BF6-1B08-4178-9245-08955DBE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407" y="805785"/>
              <a:ext cx="454277" cy="45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https://s14-eu5.startpage.com/cgi-bin/serveimage?url=https%3A%2F%2Fllvm.org%2Fimg%2FLLVM-Logo-Derivative-1.png&amp;sp=93a0b7ebcd9a30d5a9ab08f0f5c238e8&amp;anticache=380622">
              <a:extLst>
                <a:ext uri="{FF2B5EF4-FFF2-40B4-BE49-F238E27FC236}">
                  <a16:creationId xmlns:a16="http://schemas.microsoft.com/office/drawing/2014/main" id="{E2E73F0F-EE9D-4CD7-8415-87D8AF829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70" y="1473746"/>
              <a:ext cx="710923" cy="50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https://s14-eu5.startpage.com/cgi-bin/serveimage?url=https%3A%2F%2Fencrypted-tbn0.gstatic.com%2Fimages%3Fq%3Dtbn%3AANd9GcS4Mgykegd7Wblg6dSAz8hvQD4sK0pZgs0Kt85njX3A80SBLpA&amp;sp=50e94963e01bf3e5ae78227ecb236529&amp;anticache=751384">
              <a:extLst>
                <a:ext uri="{FF2B5EF4-FFF2-40B4-BE49-F238E27FC236}">
                  <a16:creationId xmlns:a16="http://schemas.microsoft.com/office/drawing/2014/main" id="{772FC902-5BF4-4A20-A080-A3449C6F5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92" y="817285"/>
              <a:ext cx="575659" cy="322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120125-6573-4F40-BC5C-76EAB7EB25D0}"/>
                </a:ext>
              </a:extLst>
            </p:cNvPr>
            <p:cNvGrpSpPr/>
            <p:nvPr/>
          </p:nvGrpSpPr>
          <p:grpSpPr>
            <a:xfrm rot="18171729">
              <a:off x="7702732" y="1307968"/>
              <a:ext cx="263795" cy="185196"/>
              <a:chOff x="5457783" y="3422637"/>
              <a:chExt cx="1106568" cy="897242"/>
            </a:xfrm>
          </p:grpSpPr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D6C19332-5D2E-4CB8-8650-7037CBC8C5A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8851C0B6-B6E3-4994-8F9E-BA9901DADDA5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AE2855-3257-4443-9184-096887965F67}"/>
                </a:ext>
              </a:extLst>
            </p:cNvPr>
            <p:cNvSpPr txBox="1"/>
            <p:nvPr/>
          </p:nvSpPr>
          <p:spPr>
            <a:xfrm>
              <a:off x="7919987" y="621413"/>
              <a:ext cx="311894" cy="147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/>
                <a:t>Fortran</a:t>
              </a:r>
              <a:endParaRPr lang="en-NL" sz="200" err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D747F-655F-4AD5-8EBD-E4259159D4A9}"/>
                </a:ext>
              </a:extLst>
            </p:cNvPr>
            <p:cNvSpPr txBox="1"/>
            <p:nvPr/>
          </p:nvSpPr>
          <p:spPr>
            <a:xfrm rot="5400000">
              <a:off x="7459722" y="996088"/>
              <a:ext cx="415574" cy="1174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 err="1"/>
                <a:t>Haskell</a:t>
              </a:r>
              <a:endParaRPr lang="en-NL" sz="200" err="1"/>
            </a:p>
          </p:txBody>
        </p:sp>
        <p:pic>
          <p:nvPicPr>
            <p:cNvPr id="34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BED803CC-D8E4-4718-956A-6F40F215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147" y="3483913"/>
              <a:ext cx="1093898" cy="67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0" descr="https://s14-eu5.startpage.com/cgi-bin/serveimage?url=https%3A%2F%2Fraw.githubusercontent.com%2Fisocpp%2Flogos%2Fmaster%2Fcpp_logo.png&amp;sp=34086d7e3afe334b4087302ff1830fc6&amp;anticache=879999">
              <a:extLst>
                <a:ext uri="{FF2B5EF4-FFF2-40B4-BE49-F238E27FC236}">
                  <a16:creationId xmlns:a16="http://schemas.microsoft.com/office/drawing/2014/main" id="{66B9F101-B41B-4A03-B87C-7D778B020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43" y="1071593"/>
              <a:ext cx="523028" cy="58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s14-eu5.startpage.com/cgi-bin/serveimage?url=https%3A%2F%2Fwww.nuweba.com%2Fstatic%2Fdbd05e0ffb8caaef3eb72fd54dd431e1%2Ffbe2f%2Ftravel-function3.png&amp;sp=85e965e664c9e7f5d390c86727fd7d7a&amp;anticache=425297">
            <a:extLst>
              <a:ext uri="{FF2B5EF4-FFF2-40B4-BE49-F238E27FC236}">
                <a16:creationId xmlns:a16="http://schemas.microsoft.com/office/drawing/2014/main" id="{62020D48-EF3E-43DC-BF25-6A10B836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3955769"/>
            <a:ext cx="2492445" cy="15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10A4ECAE-09AF-423F-8244-A95FC82D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0" y="4308270"/>
            <a:ext cx="400588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81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288000"/>
            <a:ext cx="5907085" cy="503999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900001"/>
            <a:ext cx="3027086" cy="3401999"/>
          </a:xfrm>
        </p:spPr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s14-eu5.startpage.com/cgi-bin/serveimage?url=https%3A%2F%2Fwww.speedofsight.org%2Fwp-content%2Fuploads%2F2019%2F05%2F1-Front-1.png&amp;sp=5703c425080e0bd543cb90f053178377&amp;anticache=518723">
            <a:extLst>
              <a:ext uri="{FF2B5EF4-FFF2-40B4-BE49-F238E27FC236}">
                <a16:creationId xmlns:a16="http://schemas.microsoft.com/office/drawing/2014/main" id="{7E6CAE56-6157-4EE0-B80A-3C954DA5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4" y="1037246"/>
            <a:ext cx="2607556" cy="30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9B50F-FB32-4B04-95F0-CD777DC7D377}"/>
              </a:ext>
            </a:extLst>
          </p:cNvPr>
          <p:cNvSpPr/>
          <p:nvPr/>
        </p:nvSpPr>
        <p:spPr>
          <a:xfrm>
            <a:off x="2435334" y="2708509"/>
            <a:ext cx="283621" cy="173236"/>
          </a:xfrm>
          <a:custGeom>
            <a:avLst/>
            <a:gdLst>
              <a:gd name="connsiteX0" fmla="*/ 34239 w 283621"/>
              <a:gd name="connsiteY0" fmla="*/ 13909 h 173236"/>
              <a:gd name="connsiteX1" fmla="*/ 34239 w 283621"/>
              <a:gd name="connsiteY1" fmla="*/ 13909 h 173236"/>
              <a:gd name="connsiteX2" fmla="*/ 3066 w 283621"/>
              <a:gd name="connsiteY2" fmla="*/ 17373 h 173236"/>
              <a:gd name="connsiteX3" fmla="*/ 6530 w 283621"/>
              <a:gd name="connsiteY3" fmla="*/ 72791 h 173236"/>
              <a:gd name="connsiteX4" fmla="*/ 9993 w 283621"/>
              <a:gd name="connsiteY4" fmla="*/ 90109 h 173236"/>
              <a:gd name="connsiteX5" fmla="*/ 16921 w 283621"/>
              <a:gd name="connsiteY5" fmla="*/ 100500 h 173236"/>
              <a:gd name="connsiteX6" fmla="*/ 23848 w 283621"/>
              <a:gd name="connsiteY6" fmla="*/ 124746 h 173236"/>
              <a:gd name="connsiteX7" fmla="*/ 27311 w 283621"/>
              <a:gd name="connsiteY7" fmla="*/ 155918 h 173236"/>
              <a:gd name="connsiteX8" fmla="*/ 37702 w 283621"/>
              <a:gd name="connsiteY8" fmla="*/ 162846 h 173236"/>
              <a:gd name="connsiteX9" fmla="*/ 72339 w 283621"/>
              <a:gd name="connsiteY9" fmla="*/ 173236 h 173236"/>
              <a:gd name="connsiteX10" fmla="*/ 262839 w 283621"/>
              <a:gd name="connsiteY10" fmla="*/ 169773 h 173236"/>
              <a:gd name="connsiteX11" fmla="*/ 269766 w 283621"/>
              <a:gd name="connsiteY11" fmla="*/ 159382 h 173236"/>
              <a:gd name="connsiteX12" fmla="*/ 276693 w 283621"/>
              <a:gd name="connsiteY12" fmla="*/ 138600 h 173236"/>
              <a:gd name="connsiteX13" fmla="*/ 280157 w 283621"/>
              <a:gd name="connsiteY13" fmla="*/ 128209 h 173236"/>
              <a:gd name="connsiteX14" fmla="*/ 283621 w 283621"/>
              <a:gd name="connsiteY14" fmla="*/ 117818 h 173236"/>
              <a:gd name="connsiteX15" fmla="*/ 280157 w 283621"/>
              <a:gd name="connsiteY15" fmla="*/ 90109 h 173236"/>
              <a:gd name="connsiteX16" fmla="*/ 269766 w 283621"/>
              <a:gd name="connsiteY16" fmla="*/ 83182 h 173236"/>
              <a:gd name="connsiteX17" fmla="*/ 259375 w 283621"/>
              <a:gd name="connsiteY17" fmla="*/ 79718 h 173236"/>
              <a:gd name="connsiteX18" fmla="*/ 217811 w 283621"/>
              <a:gd name="connsiteY18" fmla="*/ 72791 h 173236"/>
              <a:gd name="connsiteX19" fmla="*/ 200493 w 283621"/>
              <a:gd name="connsiteY19" fmla="*/ 58936 h 173236"/>
              <a:gd name="connsiteX20" fmla="*/ 190102 w 283621"/>
              <a:gd name="connsiteY20" fmla="*/ 52009 h 173236"/>
              <a:gd name="connsiteX21" fmla="*/ 186639 w 283621"/>
              <a:gd name="connsiteY21" fmla="*/ 41618 h 173236"/>
              <a:gd name="connsiteX22" fmla="*/ 183175 w 283621"/>
              <a:gd name="connsiteY22" fmla="*/ 6982 h 173236"/>
              <a:gd name="connsiteX23" fmla="*/ 162393 w 283621"/>
              <a:gd name="connsiteY23" fmla="*/ 3518 h 173236"/>
              <a:gd name="connsiteX24" fmla="*/ 145075 w 283621"/>
              <a:gd name="connsiteY24" fmla="*/ 55 h 173236"/>
              <a:gd name="connsiteX25" fmla="*/ 34239 w 283621"/>
              <a:gd name="connsiteY25" fmla="*/ 13909 h 1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3621" h="173236">
                <a:moveTo>
                  <a:pt x="34239" y="13909"/>
                </a:moveTo>
                <a:lnTo>
                  <a:pt x="34239" y="13909"/>
                </a:lnTo>
                <a:cubicBezTo>
                  <a:pt x="23848" y="15064"/>
                  <a:pt x="7518" y="7913"/>
                  <a:pt x="3066" y="17373"/>
                </a:cubicBezTo>
                <a:cubicBezTo>
                  <a:pt x="-4815" y="34120"/>
                  <a:pt x="4775" y="54366"/>
                  <a:pt x="6530" y="72791"/>
                </a:cubicBezTo>
                <a:cubicBezTo>
                  <a:pt x="7088" y="78651"/>
                  <a:pt x="7926" y="84597"/>
                  <a:pt x="9993" y="90109"/>
                </a:cubicBezTo>
                <a:cubicBezTo>
                  <a:pt x="11455" y="94007"/>
                  <a:pt x="14612" y="97036"/>
                  <a:pt x="16921" y="100500"/>
                </a:cubicBezTo>
                <a:cubicBezTo>
                  <a:pt x="19506" y="108256"/>
                  <a:pt x="22606" y="116674"/>
                  <a:pt x="23848" y="124746"/>
                </a:cubicBezTo>
                <a:cubicBezTo>
                  <a:pt x="25438" y="135079"/>
                  <a:pt x="23738" y="146093"/>
                  <a:pt x="27311" y="155918"/>
                </a:cubicBezTo>
                <a:cubicBezTo>
                  <a:pt x="28734" y="159830"/>
                  <a:pt x="33898" y="161155"/>
                  <a:pt x="37702" y="162846"/>
                </a:cubicBezTo>
                <a:cubicBezTo>
                  <a:pt x="48545" y="167665"/>
                  <a:pt x="60823" y="170358"/>
                  <a:pt x="72339" y="173236"/>
                </a:cubicBezTo>
                <a:cubicBezTo>
                  <a:pt x="135839" y="172082"/>
                  <a:pt x="199484" y="174219"/>
                  <a:pt x="262839" y="169773"/>
                </a:cubicBezTo>
                <a:cubicBezTo>
                  <a:pt x="266992" y="169482"/>
                  <a:pt x="268075" y="163186"/>
                  <a:pt x="269766" y="159382"/>
                </a:cubicBezTo>
                <a:cubicBezTo>
                  <a:pt x="272732" y="152709"/>
                  <a:pt x="274384" y="145527"/>
                  <a:pt x="276693" y="138600"/>
                </a:cubicBezTo>
                <a:lnTo>
                  <a:pt x="280157" y="128209"/>
                </a:lnTo>
                <a:lnTo>
                  <a:pt x="283621" y="117818"/>
                </a:lnTo>
                <a:cubicBezTo>
                  <a:pt x="282466" y="108582"/>
                  <a:pt x="283614" y="98751"/>
                  <a:pt x="280157" y="90109"/>
                </a:cubicBezTo>
                <a:cubicBezTo>
                  <a:pt x="278611" y="86244"/>
                  <a:pt x="273489" y="85044"/>
                  <a:pt x="269766" y="83182"/>
                </a:cubicBezTo>
                <a:cubicBezTo>
                  <a:pt x="266500" y="81549"/>
                  <a:pt x="262886" y="80721"/>
                  <a:pt x="259375" y="79718"/>
                </a:cubicBezTo>
                <a:cubicBezTo>
                  <a:pt x="241581" y="74634"/>
                  <a:pt x="240290" y="75601"/>
                  <a:pt x="217811" y="72791"/>
                </a:cubicBezTo>
                <a:cubicBezTo>
                  <a:pt x="185824" y="51466"/>
                  <a:pt x="225177" y="78683"/>
                  <a:pt x="200493" y="58936"/>
                </a:cubicBezTo>
                <a:cubicBezTo>
                  <a:pt x="197242" y="56336"/>
                  <a:pt x="193566" y="54318"/>
                  <a:pt x="190102" y="52009"/>
                </a:cubicBezTo>
                <a:cubicBezTo>
                  <a:pt x="188948" y="48545"/>
                  <a:pt x="187194" y="45227"/>
                  <a:pt x="186639" y="41618"/>
                </a:cubicBezTo>
                <a:cubicBezTo>
                  <a:pt x="184875" y="30150"/>
                  <a:pt x="189404" y="16771"/>
                  <a:pt x="183175" y="6982"/>
                </a:cubicBezTo>
                <a:cubicBezTo>
                  <a:pt x="179405" y="1057"/>
                  <a:pt x="169303" y="4774"/>
                  <a:pt x="162393" y="3518"/>
                </a:cubicBezTo>
                <a:cubicBezTo>
                  <a:pt x="156601" y="2465"/>
                  <a:pt x="150960" y="223"/>
                  <a:pt x="145075" y="55"/>
                </a:cubicBezTo>
                <a:cubicBezTo>
                  <a:pt x="110453" y="-934"/>
                  <a:pt x="52712" y="11600"/>
                  <a:pt x="34239" y="139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6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ECAFA97-38B7-4550-8343-C36B219A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28" y="2571750"/>
            <a:ext cx="1140125" cy="5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622123aab7_0_4"/>
          <p:cNvPicPr preferRelativeResize="0"/>
          <p:nvPr/>
        </p:nvPicPr>
        <p:blipFill rotWithShape="1">
          <a:blip r:embed="rId3">
            <a:alphaModFix/>
          </a:blip>
          <a:srcRect l="1690" t="12958" b="10996"/>
          <a:stretch/>
        </p:blipFill>
        <p:spPr>
          <a:xfrm>
            <a:off x="-17583" y="1093297"/>
            <a:ext cx="8047382" cy="33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622123aab7_0_4"/>
          <p:cNvSpPr txBox="1"/>
          <p:nvPr/>
        </p:nvSpPr>
        <p:spPr>
          <a:xfrm>
            <a:off x="720003" y="320280"/>
            <a:ext cx="662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What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 is </a:t>
            </a: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GraalVM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?</a:t>
            </a:r>
            <a:endParaRPr lang="en-US" sz="1800" b="1" dirty="0">
              <a:solidFill>
                <a:srgbClr val="E63232"/>
              </a:solidFill>
              <a:latin typeface="Robo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D11AF-3969-4BBD-8578-7A64F416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5A74D-C4CD-42A5-B51C-F0148D07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A9A75-EAC5-4C28-8482-91DA3B7B68C0}"/>
              </a:ext>
            </a:extLst>
          </p:cNvPr>
          <p:cNvSpPr/>
          <p:nvPr/>
        </p:nvSpPr>
        <p:spPr>
          <a:xfrm>
            <a:off x="7868958" y="2636798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Native Image 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E0321-2038-4C4A-BB1B-55E67265C2C1}"/>
              </a:ext>
            </a:extLst>
          </p:cNvPr>
          <p:cNvSpPr/>
          <p:nvPr/>
        </p:nvSpPr>
        <p:spPr>
          <a:xfrm>
            <a:off x="7868958" y="1862357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DSL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0C8CD-8E54-4466-918A-0BBF59C1E823}"/>
              </a:ext>
            </a:extLst>
          </p:cNvPr>
          <p:cNvSpPr/>
          <p:nvPr/>
        </p:nvSpPr>
        <p:spPr>
          <a:xfrm>
            <a:off x="7868958" y="3458394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Polyglot Tools</a:t>
            </a:r>
            <a:endParaRPr lang="en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CDDF28-63E8-4D4D-AA31-78238359A098}"/>
              </a:ext>
            </a:extLst>
          </p:cNvPr>
          <p:cNvSpPr/>
          <p:nvPr/>
        </p:nvSpPr>
        <p:spPr>
          <a:xfrm>
            <a:off x="1951152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20CFD-9860-4B7C-9841-1340C8AED970}"/>
              </a:ext>
            </a:extLst>
          </p:cNvPr>
          <p:cNvSpPr txBox="1"/>
          <p:nvPr/>
        </p:nvSpPr>
        <p:spPr>
          <a:xfrm>
            <a:off x="2422434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2017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862C4-BE11-4077-91DB-2D906259EE22}"/>
              </a:ext>
            </a:extLst>
          </p:cNvPr>
          <p:cNvSpPr/>
          <p:nvPr/>
        </p:nvSpPr>
        <p:spPr>
          <a:xfrm>
            <a:off x="602086" y="2733813"/>
            <a:ext cx="1894690" cy="1135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Some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history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GraalVM</a:t>
            </a:r>
            <a:endParaRPr lang="nl-NL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38FD-0E02-4258-95BD-ED5EDB37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D50E1-4927-4B8E-A382-A1128DA7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48" y="2733814"/>
            <a:ext cx="5939883" cy="1135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16A45C-9C44-43C5-9983-8C6AE84ACAEC}"/>
              </a:ext>
            </a:extLst>
          </p:cNvPr>
          <p:cNvSpPr/>
          <p:nvPr/>
        </p:nvSpPr>
        <p:spPr>
          <a:xfrm>
            <a:off x="796157" y="2855968"/>
            <a:ext cx="1492463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spun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off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Maxine VM</a:t>
            </a:r>
            <a:endParaRPr lang="en-NL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E41D5-9E45-41C9-B3CD-2B49089327D4}"/>
              </a:ext>
            </a:extLst>
          </p:cNvPr>
          <p:cNvSpPr txBox="1"/>
          <p:nvPr/>
        </p:nvSpPr>
        <p:spPr>
          <a:xfrm>
            <a:off x="1356048" y="36382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2012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5A2AC6-F9C5-4A14-85C0-436FBA8D6D19}"/>
              </a:ext>
            </a:extLst>
          </p:cNvPr>
          <p:cNvSpPr/>
          <p:nvPr/>
        </p:nvSpPr>
        <p:spPr>
          <a:xfrm>
            <a:off x="2422434" y="2922875"/>
            <a:ext cx="438614" cy="557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2C81BE9-A7F4-464D-9BEB-2030EC6A1A20}"/>
              </a:ext>
            </a:extLst>
          </p:cNvPr>
          <p:cNvSpPr/>
          <p:nvPr/>
        </p:nvSpPr>
        <p:spPr>
          <a:xfrm>
            <a:off x="321468" y="1891543"/>
            <a:ext cx="3663233" cy="630746"/>
          </a:xfrm>
          <a:prstGeom prst="wedgeRectCallout">
            <a:avLst>
              <a:gd name="adj1" fmla="val -16662"/>
              <a:gd name="adj2" fmla="val 12261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Proof of Concept: </a:t>
            </a:r>
            <a:r>
              <a:rPr lang="en-US" sz="1050" dirty="0"/>
              <a:t>a compiler written in Java (with all its software engineering advantages) could generate highly optimized code without compromising on compile times</a:t>
            </a:r>
            <a:endParaRPr lang="en-NL" sz="1050" dirty="0"/>
          </a:p>
        </p:txBody>
      </p:sp>
      <p:pic>
        <p:nvPicPr>
          <p:cNvPr id="1026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7BF4358A-7FC9-42CC-A32D-CAD464A8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46" y="25886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encrypted-tbn0.gstatic.com%2Fimages%3Fq%3Dtbn%3AANd9GcTeDOiK4mlMLaVKBtga18Vk6o3VokEHh0JPkh4KeXGe66TJbGr6fQ%26s&amp;sp=0ef76734cdd56426d1439c9ee819dda2&amp;anticache=894871">
            <a:extLst>
              <a:ext uri="{FF2B5EF4-FFF2-40B4-BE49-F238E27FC236}">
                <a16:creationId xmlns:a16="http://schemas.microsoft.com/office/drawing/2014/main" id="{91992C9C-CA00-4E1D-9E22-68BD6FAF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85" y="4055490"/>
            <a:ext cx="662263" cy="5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8402EF-F54F-4700-ABF8-E91B9DCBCF04}"/>
              </a:ext>
            </a:extLst>
          </p:cNvPr>
          <p:cNvSpPr/>
          <p:nvPr/>
        </p:nvSpPr>
        <p:spPr>
          <a:xfrm>
            <a:off x="4578616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2A47E-323E-4143-AA2C-272CAFBD0B66}"/>
              </a:ext>
            </a:extLst>
          </p:cNvPr>
          <p:cNvSpPr txBox="1"/>
          <p:nvPr/>
        </p:nvSpPr>
        <p:spPr>
          <a:xfrm>
            <a:off x="5049898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2019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464D399-4076-43B5-97AA-BBA1ED017909}"/>
              </a:ext>
            </a:extLst>
          </p:cNvPr>
          <p:cNvSpPr/>
          <p:nvPr/>
        </p:nvSpPr>
        <p:spPr>
          <a:xfrm>
            <a:off x="5739321" y="4199551"/>
            <a:ext cx="2632892" cy="630746"/>
          </a:xfrm>
          <a:prstGeom prst="wedgeRectCallout">
            <a:avLst>
              <a:gd name="adj1" fmla="val -67843"/>
              <a:gd name="adj2" fmla="val -1039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Dutch National </a:t>
            </a:r>
            <a:r>
              <a:rPr lang="nl-NL" sz="1050" dirty="0" err="1"/>
              <a:t>Police</a:t>
            </a:r>
            <a:r>
              <a:rPr lang="nl-NL" sz="1050" dirty="0"/>
              <a:t> </a:t>
            </a:r>
            <a:r>
              <a:rPr lang="nl-NL" sz="1050" dirty="0" err="1"/>
              <a:t>adopted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FastR</a:t>
            </a:r>
            <a:r>
              <a:rPr lang="nl-NL" sz="1050" dirty="0"/>
              <a:t> for Scala </a:t>
            </a:r>
            <a:r>
              <a:rPr lang="nl-NL" sz="1050" dirty="0">
                <a:sym typeface="Wingdings" panose="05000000000000000000" pitchFamily="2" charset="2"/>
              </a:rPr>
              <a:t> R Data </a:t>
            </a:r>
            <a:r>
              <a:rPr lang="nl-NL" sz="1050" dirty="0" err="1">
                <a:sym typeface="Wingdings" panose="05000000000000000000" pitchFamily="2" charset="2"/>
              </a:rPr>
              <a:t>Science</a:t>
            </a:r>
            <a:r>
              <a:rPr lang="nl-NL" sz="1050" dirty="0">
                <a:sym typeface="Wingdings" panose="05000000000000000000" pitchFamily="2" charset="2"/>
              </a:rPr>
              <a:t> </a:t>
            </a:r>
            <a:r>
              <a:rPr lang="nl-NL" sz="1050" dirty="0" err="1">
                <a:sym typeface="Wingdings" panose="05000000000000000000" pitchFamily="2" charset="2"/>
              </a:rPr>
              <a:t>projects</a:t>
            </a:r>
            <a:r>
              <a:rPr lang="nl-NL" sz="1050" dirty="0">
                <a:sym typeface="Wingdings" panose="05000000000000000000" pitchFamily="2" charset="2"/>
              </a:rPr>
              <a:t> (as </a:t>
            </a:r>
            <a:r>
              <a:rPr lang="nl-NL" sz="1050" dirty="0" err="1">
                <a:sym typeface="Wingdings" panose="05000000000000000000" pitchFamily="2" charset="2"/>
              </a:rPr>
              <a:t>presented</a:t>
            </a:r>
            <a:r>
              <a:rPr lang="nl-NL" sz="1050" dirty="0">
                <a:sym typeface="Wingdings" panose="05000000000000000000" pitchFamily="2" charset="2"/>
              </a:rPr>
              <a:t> on </a:t>
            </a:r>
            <a:r>
              <a:rPr lang="nl-NL" sz="1050" dirty="0" err="1">
                <a:sym typeface="Wingdings" panose="05000000000000000000" pitchFamily="2" charset="2"/>
              </a:rPr>
              <a:t>JFall</a:t>
            </a:r>
            <a:r>
              <a:rPr lang="nl-NL" sz="1050" dirty="0">
                <a:sym typeface="Wingdings" panose="05000000000000000000" pitchFamily="2" charset="2"/>
              </a:rPr>
              <a:t> 2019)</a:t>
            </a:r>
            <a:endParaRPr lang="en-NL" sz="1050" dirty="0"/>
          </a:p>
        </p:txBody>
      </p:sp>
      <p:pic>
        <p:nvPicPr>
          <p:cNvPr id="24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21B84B7A-144F-4292-9857-29FFE4BC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60" y="4081288"/>
            <a:ext cx="692547" cy="4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6E772C4B-57C8-487A-8B33-CCB5F72ADA8D}"/>
              </a:ext>
            </a:extLst>
          </p:cNvPr>
          <p:cNvSpPr/>
          <p:nvPr/>
        </p:nvSpPr>
        <p:spPr>
          <a:xfrm>
            <a:off x="200394" y="3930943"/>
            <a:ext cx="1696215" cy="960535"/>
          </a:xfrm>
          <a:prstGeom prst="wedgeRectCallout">
            <a:avLst>
              <a:gd name="adj1" fmla="val 80203"/>
              <a:gd name="adj2" fmla="val -17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Twitter </a:t>
            </a:r>
            <a:r>
              <a:rPr lang="nl-NL" sz="1050" dirty="0" err="1"/>
              <a:t>started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run </a:t>
            </a:r>
            <a:r>
              <a:rPr lang="nl-NL" sz="1050" dirty="0" err="1"/>
              <a:t>its</a:t>
            </a:r>
            <a:r>
              <a:rPr lang="nl-NL" sz="1050" dirty="0"/>
              <a:t> </a:t>
            </a:r>
            <a:r>
              <a:rPr lang="nl-NL" sz="1050" dirty="0" err="1"/>
              <a:t>many</a:t>
            </a:r>
            <a:r>
              <a:rPr lang="nl-NL" sz="1050" dirty="0"/>
              <a:t> Scala </a:t>
            </a:r>
            <a:r>
              <a:rPr lang="nl-NL" sz="1050" dirty="0" err="1"/>
              <a:t>applications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JIT Compiler </a:t>
            </a:r>
            <a:r>
              <a:rPr lang="nl-NL" sz="1050" dirty="0" err="1"/>
              <a:t>to</a:t>
            </a:r>
            <a:r>
              <a:rPr lang="nl-NL" sz="1050" dirty="0"/>
              <a:t> save money </a:t>
            </a:r>
            <a:r>
              <a:rPr lang="nl-NL" sz="1050" dirty="0" err="1"/>
              <a:t>and</a:t>
            </a:r>
            <a:r>
              <a:rPr lang="nl-NL" sz="1050" dirty="0"/>
              <a:t> CPU </a:t>
            </a:r>
            <a:r>
              <a:rPr lang="nl-NL" sz="1050" dirty="0" err="1"/>
              <a:t>cycles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7233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  <p:bldP spid="21" grpId="0" animBg="1"/>
      <p:bldP spid="22" grpId="0"/>
      <p:bldP spid="23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:</a:t>
            </a:r>
            <a:br>
              <a:rPr lang="nl-NL" dirty="0">
                <a:latin typeface="Robot"/>
              </a:rPr>
            </a:br>
            <a:r>
              <a:rPr lang="nl-NL" dirty="0" err="1">
                <a:latin typeface="Robot"/>
              </a:rPr>
              <a:t>Two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Editions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4DFA-3BA9-44EE-8B0C-FEBBDE9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Google Shape;113;g622123aab7_0_107">
            <a:extLst>
              <a:ext uri="{FF2B5EF4-FFF2-40B4-BE49-F238E27FC236}">
                <a16:creationId xmlns:a16="http://schemas.microsoft.com/office/drawing/2014/main" id="{4F31B5AF-7F5C-4C64-955A-D89F1D587B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375" y="227650"/>
            <a:ext cx="5987875" cy="48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F9190B0E-6BBA-4C42-9DB5-41494C59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3" y="2849904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108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4389</Words>
  <Application>Microsoft Office PowerPoint</Application>
  <PresentationFormat>On-screen Show (16:9)</PresentationFormat>
  <Paragraphs>762</Paragraphs>
  <Slides>69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Robot</vt:lpstr>
      <vt:lpstr>Lucida Console</vt:lpstr>
      <vt:lpstr>Roboto</vt:lpstr>
      <vt:lpstr>Arial</vt:lpstr>
      <vt:lpstr>1_Office-thema</vt:lpstr>
      <vt:lpstr>2_Office-thema</vt:lpstr>
      <vt:lpstr>Getting Started with GraalVM Polyglot Programming</vt:lpstr>
      <vt:lpstr>Overview</vt:lpstr>
      <vt:lpstr>What is GraalVM?</vt:lpstr>
      <vt:lpstr>What is GraalVM?</vt:lpstr>
      <vt:lpstr>Oh  boy, we will be in so much trouble…</vt:lpstr>
      <vt:lpstr>Introducing</vt:lpstr>
      <vt:lpstr>PowerPoint Presentation</vt:lpstr>
      <vt:lpstr>Some history on GraalVM</vt:lpstr>
      <vt:lpstr>GraalVM: Two Editions</vt:lpstr>
      <vt:lpstr>Tools in the GraalVM Ecosystem</vt:lpstr>
      <vt:lpstr>Polyglot Platform with Language Interoperability  </vt:lpstr>
      <vt:lpstr>Why do we have so many languages? </vt:lpstr>
      <vt:lpstr>Polyglots – speak and understand many languages  </vt:lpstr>
      <vt:lpstr>GraalVM Polyglot Runtime</vt:lpstr>
      <vt:lpstr>Why use GraalVM as Polyglot Runtime?</vt:lpstr>
      <vt:lpstr>Polyglot Interoperability</vt:lpstr>
      <vt:lpstr>Current interoperability on JVM</vt:lpstr>
      <vt:lpstr>All languages are used to express and communicate very similar concepts</vt:lpstr>
      <vt:lpstr>All programming languages are used to express and execute very similar concepts</vt:lpstr>
      <vt:lpstr>GraalVM can merge and run Java Byte code  derived from various origins</vt:lpstr>
      <vt:lpstr>GraalVM Polyglot Interoperability</vt:lpstr>
      <vt:lpstr>The New Beast between Java and JavaScript</vt:lpstr>
      <vt:lpstr>From Java to JavaScript</vt:lpstr>
      <vt:lpstr>From Java to JavaScript Evaluate a Simple Code Snippet</vt:lpstr>
      <vt:lpstr>Bindings interface between Java  JavaScript</vt:lpstr>
      <vt:lpstr>Bindings interface between Java  JavaScript Example: JavaScript constant, read from Java</vt:lpstr>
      <vt:lpstr>Bindings interface between Java  JavaScript Example: Java Map accessed from two sides</vt:lpstr>
      <vt:lpstr>Bindings interface between Java  JavaScript Example: Leverage JavaScript for JSON processing (1/2)</vt:lpstr>
      <vt:lpstr>Bindings interface between Java  JavaScript Example: Leverage JavaScript for JSON processing (2/2)</vt:lpstr>
      <vt:lpstr>Bindings interface between Java  JavaScript Example: Read JavaScript Array elements from Java</vt:lpstr>
      <vt:lpstr>Call Back to Java from JavaScript</vt:lpstr>
      <vt:lpstr>Java  JavaScript  GraalVM Rules for handling The Thread Gap</vt:lpstr>
      <vt:lpstr>Multiple JavaScript threads  from a Single Multi-threaded Java Application</vt:lpstr>
      <vt:lpstr>A Typical Java Challenge  (aided by JavaScript interaction)</vt:lpstr>
      <vt:lpstr>A Typical Java Challenge</vt:lpstr>
      <vt:lpstr>Community package in JavaScript for dozens of predefined validations</vt:lpstr>
      <vt:lpstr>JavaScript Validator Module is compatible with GraalJS</vt:lpstr>
      <vt:lpstr>A Typical Java Challenge – Resolved (with GraalVM)</vt:lpstr>
      <vt:lpstr>A Typical Java Challenge – Resolved (with GraalVM)</vt:lpstr>
      <vt:lpstr>A Typical Java Challenge – Resolved (with GraalVM)</vt:lpstr>
      <vt:lpstr>GraalVM Polyglot Interoperability</vt:lpstr>
      <vt:lpstr>Polyglot and Ahead of Time Compiled Native Binary</vt:lpstr>
      <vt:lpstr>Native Binary Executable for Java Polyglot application</vt:lpstr>
      <vt:lpstr>Native Image and Static Initializer</vt:lpstr>
      <vt:lpstr>Native Binary Executable for Java Polyglot application</vt:lpstr>
      <vt:lpstr>Native Binary Executable for Java Polyglot application</vt:lpstr>
      <vt:lpstr>Native Binary Executable for Java Polyglot application</vt:lpstr>
      <vt:lpstr>Native Binary Executable for Java Polyglot application</vt:lpstr>
      <vt:lpstr>GraalVM Polyglot Interoperability</vt:lpstr>
      <vt:lpstr>Polyglot from non-JVM languages</vt:lpstr>
      <vt:lpstr>Polyglot from non-JVM languages JFall 2019 Show Case: Scala  (Fast)R on GraalVM</vt:lpstr>
      <vt:lpstr>Polyglot from JavaScript to Graal Truffle Languages</vt:lpstr>
      <vt:lpstr>Node Application calling out to Java (and others)</vt:lpstr>
      <vt:lpstr>Node Application calling out to Java</vt:lpstr>
      <vt:lpstr>Node Application calling out to Java</vt:lpstr>
      <vt:lpstr>Node Application calling out to Java (and JavaScript)</vt:lpstr>
      <vt:lpstr>GraalVM Polyglot Interoperability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Example with Node, Java, Python and R</vt:lpstr>
      <vt:lpstr>Conclusion</vt:lpstr>
      <vt:lpstr>Quick Recap – What is GraalVM?</vt:lpstr>
      <vt:lpstr>What’s Next?</vt:lpstr>
      <vt:lpstr>Adopting GraalVM in your team - your first steps</vt:lpstr>
      <vt:lpstr>Adopting GraalVM in your team - your first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19</cp:revision>
  <dcterms:created xsi:type="dcterms:W3CDTF">2015-09-09T07:34:14Z</dcterms:created>
  <dcterms:modified xsi:type="dcterms:W3CDTF">2019-11-07T05:12:59Z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